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904" r:id="rId2"/>
    <p:sldId id="807" r:id="rId3"/>
    <p:sldId id="905" r:id="rId4"/>
    <p:sldId id="906" r:id="rId5"/>
    <p:sldId id="907" r:id="rId6"/>
    <p:sldId id="908" r:id="rId7"/>
    <p:sldId id="909" r:id="rId8"/>
    <p:sldId id="910" r:id="rId9"/>
    <p:sldId id="911" r:id="rId10"/>
    <p:sldId id="913" r:id="rId11"/>
    <p:sldId id="912" r:id="rId12"/>
    <p:sldId id="914" r:id="rId13"/>
    <p:sldId id="915" r:id="rId14"/>
    <p:sldId id="916" r:id="rId15"/>
    <p:sldId id="917" r:id="rId16"/>
    <p:sldId id="918" r:id="rId17"/>
    <p:sldId id="919" r:id="rId18"/>
    <p:sldId id="921" r:id="rId19"/>
    <p:sldId id="920" r:id="rId20"/>
    <p:sldId id="922" r:id="rId21"/>
    <p:sldId id="923" r:id="rId22"/>
    <p:sldId id="924" r:id="rId23"/>
    <p:sldId id="926" r:id="rId24"/>
    <p:sldId id="930" r:id="rId25"/>
    <p:sldId id="931" r:id="rId26"/>
    <p:sldId id="932" r:id="rId27"/>
    <p:sldId id="933" r:id="rId28"/>
    <p:sldId id="934" r:id="rId29"/>
    <p:sldId id="927" r:id="rId30"/>
    <p:sldId id="935" r:id="rId31"/>
    <p:sldId id="928" r:id="rId32"/>
    <p:sldId id="929" r:id="rId33"/>
    <p:sldId id="321" r:id="rId3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 autoAdjust="0"/>
    <p:restoredTop sz="85133" autoAdjust="0"/>
  </p:normalViewPr>
  <p:slideViewPr>
    <p:cSldViewPr showGuides="1">
      <p:cViewPr varScale="1">
        <p:scale>
          <a:sx n="258" d="100"/>
          <a:sy n="258" d="100"/>
        </p:scale>
        <p:origin x="1280" y="19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7" d="100"/>
        <a:sy n="67" d="100"/>
      </p:scale>
      <p:origin x="0" y="156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96A2D9-69B6-7A4C-9ED2-48A7E73CE46E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7FCD3D9-9B60-024A-8E19-85F128F5D190}">
      <dgm:prSet/>
      <dgm:spPr/>
      <dgm:t>
        <a:bodyPr/>
        <a:lstStyle/>
        <a:p>
          <a:r>
            <a:rPr lang="zh-CN"/>
            <a:t>① 加载数据；</a:t>
          </a:r>
        </a:p>
      </dgm:t>
    </dgm:pt>
    <dgm:pt modelId="{D283793F-6801-5A40-A03C-EEC51AC02007}" type="parTrans" cxnId="{12ECCD83-A669-3A4C-A582-965C1F683DDE}">
      <dgm:prSet/>
      <dgm:spPr/>
      <dgm:t>
        <a:bodyPr/>
        <a:lstStyle/>
        <a:p>
          <a:endParaRPr lang="zh-CN" altLang="en-US"/>
        </a:p>
      </dgm:t>
    </dgm:pt>
    <dgm:pt modelId="{E66F1749-8FAC-2C46-B867-588D8387C919}" type="sibTrans" cxnId="{12ECCD83-A669-3A4C-A582-965C1F683DDE}">
      <dgm:prSet/>
      <dgm:spPr/>
      <dgm:t>
        <a:bodyPr/>
        <a:lstStyle/>
        <a:p>
          <a:endParaRPr lang="zh-CN" altLang="en-US"/>
        </a:p>
      </dgm:t>
    </dgm:pt>
    <dgm:pt modelId="{CB5C8A89-A62B-964C-BC8A-799168E9CCBD}">
      <dgm:prSet/>
      <dgm:spPr/>
      <dgm:t>
        <a:bodyPr/>
        <a:lstStyle/>
        <a:p>
          <a:r>
            <a:rPr lang="zh-CN"/>
            <a:t>② 定义模型；</a:t>
          </a:r>
        </a:p>
      </dgm:t>
    </dgm:pt>
    <dgm:pt modelId="{9F424D19-2AF9-6141-8016-98B3C32C6C67}" type="parTrans" cxnId="{7369D614-B7F2-F34E-A950-6FB2D8EEA45B}">
      <dgm:prSet/>
      <dgm:spPr/>
      <dgm:t>
        <a:bodyPr/>
        <a:lstStyle/>
        <a:p>
          <a:endParaRPr lang="zh-CN" altLang="en-US"/>
        </a:p>
      </dgm:t>
    </dgm:pt>
    <dgm:pt modelId="{49365729-33B2-A44B-9F10-8102AB9AD20B}" type="sibTrans" cxnId="{7369D614-B7F2-F34E-A950-6FB2D8EEA45B}">
      <dgm:prSet/>
      <dgm:spPr/>
      <dgm:t>
        <a:bodyPr/>
        <a:lstStyle/>
        <a:p>
          <a:endParaRPr lang="zh-CN" altLang="en-US"/>
        </a:p>
      </dgm:t>
    </dgm:pt>
    <dgm:pt modelId="{AEC26D61-2564-B943-A67F-8FBC8B329167}">
      <dgm:prSet/>
      <dgm:spPr/>
      <dgm:t>
        <a:bodyPr/>
        <a:lstStyle/>
        <a:p>
          <a:r>
            <a:rPr lang="zh-CN"/>
            <a:t>③ 构建损失函数并选择合适的优化器；</a:t>
          </a:r>
        </a:p>
      </dgm:t>
    </dgm:pt>
    <dgm:pt modelId="{DE6B4C30-2584-A941-85C5-AC636C7B0458}" type="parTrans" cxnId="{FDF27D36-6229-A84D-8FA5-D632A33EE2E7}">
      <dgm:prSet/>
      <dgm:spPr/>
      <dgm:t>
        <a:bodyPr/>
        <a:lstStyle/>
        <a:p>
          <a:endParaRPr lang="zh-CN" altLang="en-US"/>
        </a:p>
      </dgm:t>
    </dgm:pt>
    <dgm:pt modelId="{C6A689F6-2777-B14B-9033-1383F512B68F}" type="sibTrans" cxnId="{FDF27D36-6229-A84D-8FA5-D632A33EE2E7}">
      <dgm:prSet/>
      <dgm:spPr/>
      <dgm:t>
        <a:bodyPr/>
        <a:lstStyle/>
        <a:p>
          <a:endParaRPr lang="zh-CN" altLang="en-US"/>
        </a:p>
      </dgm:t>
    </dgm:pt>
    <dgm:pt modelId="{565390FC-3CCE-C64A-B97E-79330625FC97}">
      <dgm:prSet/>
      <dgm:spPr/>
      <dgm:t>
        <a:bodyPr/>
        <a:lstStyle/>
        <a:p>
          <a:r>
            <a:rPr lang="zh-CN"/>
            <a:t>④ 训练模型参数；</a:t>
          </a:r>
        </a:p>
      </dgm:t>
    </dgm:pt>
    <dgm:pt modelId="{AA4850C3-033C-7246-97B8-CF81D648E9D0}" type="parTrans" cxnId="{9133D937-A620-1040-9767-9AAEFBBD5E44}">
      <dgm:prSet/>
      <dgm:spPr/>
      <dgm:t>
        <a:bodyPr/>
        <a:lstStyle/>
        <a:p>
          <a:endParaRPr lang="zh-CN" altLang="en-US"/>
        </a:p>
      </dgm:t>
    </dgm:pt>
    <dgm:pt modelId="{D81916DB-1082-6449-86F5-99296EAE770F}" type="sibTrans" cxnId="{9133D937-A620-1040-9767-9AAEFBBD5E44}">
      <dgm:prSet/>
      <dgm:spPr/>
      <dgm:t>
        <a:bodyPr/>
        <a:lstStyle/>
        <a:p>
          <a:endParaRPr lang="zh-CN" altLang="en-US"/>
        </a:p>
      </dgm:t>
    </dgm:pt>
    <dgm:pt modelId="{DF25A9E2-46F3-944E-82B8-794D6BA837B8}">
      <dgm:prSet/>
      <dgm:spPr/>
      <dgm:t>
        <a:bodyPr/>
        <a:lstStyle/>
        <a:p>
          <a:r>
            <a:rPr lang="zh-CN"/>
            <a:t>⑤ 评估模型性能。</a:t>
          </a:r>
        </a:p>
      </dgm:t>
    </dgm:pt>
    <dgm:pt modelId="{D0321300-2D75-1D49-B3F1-6F9A014311A2}" type="parTrans" cxnId="{27A946A6-D783-1043-9E8F-24C865415924}">
      <dgm:prSet/>
      <dgm:spPr/>
      <dgm:t>
        <a:bodyPr/>
        <a:lstStyle/>
        <a:p>
          <a:endParaRPr lang="zh-CN" altLang="en-US"/>
        </a:p>
      </dgm:t>
    </dgm:pt>
    <dgm:pt modelId="{04FD8436-D773-B44D-92E8-FF0B4A72E6C1}" type="sibTrans" cxnId="{27A946A6-D783-1043-9E8F-24C865415924}">
      <dgm:prSet/>
      <dgm:spPr/>
      <dgm:t>
        <a:bodyPr/>
        <a:lstStyle/>
        <a:p>
          <a:endParaRPr lang="zh-CN" altLang="en-US"/>
        </a:p>
      </dgm:t>
    </dgm:pt>
    <dgm:pt modelId="{B92D7816-BEC1-3445-BB88-C592A445FFA6}" type="pres">
      <dgm:prSet presAssocID="{4496A2D9-69B6-7A4C-9ED2-48A7E73CE46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F099DAE-B1C4-F840-A75C-B00F2A859371}" type="pres">
      <dgm:prSet presAssocID="{C7FCD3D9-9B60-024A-8E19-85F128F5D190}" presName="horFlow" presStyleCnt="0"/>
      <dgm:spPr/>
    </dgm:pt>
    <dgm:pt modelId="{803DBC4C-F8E9-DC46-A7A2-E99589E5DAB0}" type="pres">
      <dgm:prSet presAssocID="{C7FCD3D9-9B60-024A-8E19-85F128F5D190}" presName="bigChev" presStyleLbl="node1" presStyleIdx="0" presStyleCnt="5" custScaleX="201972"/>
      <dgm:spPr/>
    </dgm:pt>
    <dgm:pt modelId="{14186EDD-157F-7845-B38D-E2F3B3FF6E67}" type="pres">
      <dgm:prSet presAssocID="{C7FCD3D9-9B60-024A-8E19-85F128F5D190}" presName="vSp" presStyleCnt="0"/>
      <dgm:spPr/>
    </dgm:pt>
    <dgm:pt modelId="{C404DF2D-5A1A-D547-89A9-7A677E48A90C}" type="pres">
      <dgm:prSet presAssocID="{CB5C8A89-A62B-964C-BC8A-799168E9CCBD}" presName="horFlow" presStyleCnt="0"/>
      <dgm:spPr/>
    </dgm:pt>
    <dgm:pt modelId="{75C06E45-6E7B-1A44-8B94-E0DE914A8D16}" type="pres">
      <dgm:prSet presAssocID="{CB5C8A89-A62B-964C-BC8A-799168E9CCBD}" presName="bigChev" presStyleLbl="node1" presStyleIdx="1" presStyleCnt="5" custScaleX="201972"/>
      <dgm:spPr/>
    </dgm:pt>
    <dgm:pt modelId="{1BD0BB68-D899-0442-B227-415A8F97E2DD}" type="pres">
      <dgm:prSet presAssocID="{CB5C8A89-A62B-964C-BC8A-799168E9CCBD}" presName="vSp" presStyleCnt="0"/>
      <dgm:spPr/>
    </dgm:pt>
    <dgm:pt modelId="{21735CB1-7CC3-9943-877E-98BE2ED7B4F2}" type="pres">
      <dgm:prSet presAssocID="{AEC26D61-2564-B943-A67F-8FBC8B329167}" presName="horFlow" presStyleCnt="0"/>
      <dgm:spPr/>
    </dgm:pt>
    <dgm:pt modelId="{E54D8F3E-2D3F-0B46-BA2B-E232B0292D9D}" type="pres">
      <dgm:prSet presAssocID="{AEC26D61-2564-B943-A67F-8FBC8B329167}" presName="bigChev" presStyleLbl="node1" presStyleIdx="2" presStyleCnt="5" custScaleX="201972"/>
      <dgm:spPr/>
    </dgm:pt>
    <dgm:pt modelId="{B43F3134-A2B0-7C43-9763-A41889167E36}" type="pres">
      <dgm:prSet presAssocID="{AEC26D61-2564-B943-A67F-8FBC8B329167}" presName="vSp" presStyleCnt="0"/>
      <dgm:spPr/>
    </dgm:pt>
    <dgm:pt modelId="{4B3C6037-0D88-7F4C-A79F-5F6301D1FC38}" type="pres">
      <dgm:prSet presAssocID="{565390FC-3CCE-C64A-B97E-79330625FC97}" presName="horFlow" presStyleCnt="0"/>
      <dgm:spPr/>
    </dgm:pt>
    <dgm:pt modelId="{7279158E-0C04-FD4C-A2FB-49616FA1AE8E}" type="pres">
      <dgm:prSet presAssocID="{565390FC-3CCE-C64A-B97E-79330625FC97}" presName="bigChev" presStyleLbl="node1" presStyleIdx="3" presStyleCnt="5" custScaleX="201972"/>
      <dgm:spPr/>
    </dgm:pt>
    <dgm:pt modelId="{B0B154F8-DD62-234A-B063-B50B531F2615}" type="pres">
      <dgm:prSet presAssocID="{565390FC-3CCE-C64A-B97E-79330625FC97}" presName="vSp" presStyleCnt="0"/>
      <dgm:spPr/>
    </dgm:pt>
    <dgm:pt modelId="{AB48F58E-E9BE-BB4C-98D8-4F18F5B39775}" type="pres">
      <dgm:prSet presAssocID="{DF25A9E2-46F3-944E-82B8-794D6BA837B8}" presName="horFlow" presStyleCnt="0"/>
      <dgm:spPr/>
    </dgm:pt>
    <dgm:pt modelId="{1F15DB99-A42A-A94A-A55E-60AE2E681324}" type="pres">
      <dgm:prSet presAssocID="{DF25A9E2-46F3-944E-82B8-794D6BA837B8}" presName="bigChev" presStyleLbl="node1" presStyleIdx="4" presStyleCnt="5" custScaleX="197021"/>
      <dgm:spPr/>
    </dgm:pt>
  </dgm:ptLst>
  <dgm:cxnLst>
    <dgm:cxn modelId="{0584600D-41DD-A443-BB07-285197EC7AE3}" type="presOf" srcId="{565390FC-3CCE-C64A-B97E-79330625FC97}" destId="{7279158E-0C04-FD4C-A2FB-49616FA1AE8E}" srcOrd="0" destOrd="0" presId="urn:microsoft.com/office/officeart/2005/8/layout/lProcess3"/>
    <dgm:cxn modelId="{7369D614-B7F2-F34E-A950-6FB2D8EEA45B}" srcId="{4496A2D9-69B6-7A4C-9ED2-48A7E73CE46E}" destId="{CB5C8A89-A62B-964C-BC8A-799168E9CCBD}" srcOrd="1" destOrd="0" parTransId="{9F424D19-2AF9-6141-8016-98B3C32C6C67}" sibTransId="{49365729-33B2-A44B-9F10-8102AB9AD20B}"/>
    <dgm:cxn modelId="{FDF27D36-6229-A84D-8FA5-D632A33EE2E7}" srcId="{4496A2D9-69B6-7A4C-9ED2-48A7E73CE46E}" destId="{AEC26D61-2564-B943-A67F-8FBC8B329167}" srcOrd="2" destOrd="0" parTransId="{DE6B4C30-2584-A941-85C5-AC636C7B0458}" sibTransId="{C6A689F6-2777-B14B-9033-1383F512B68F}"/>
    <dgm:cxn modelId="{9133D937-A620-1040-9767-9AAEFBBD5E44}" srcId="{4496A2D9-69B6-7A4C-9ED2-48A7E73CE46E}" destId="{565390FC-3CCE-C64A-B97E-79330625FC97}" srcOrd="3" destOrd="0" parTransId="{AA4850C3-033C-7246-97B8-CF81D648E9D0}" sibTransId="{D81916DB-1082-6449-86F5-99296EAE770F}"/>
    <dgm:cxn modelId="{633A0A7B-2FAC-8D42-9DB3-DC82A7EEEA9F}" type="presOf" srcId="{AEC26D61-2564-B943-A67F-8FBC8B329167}" destId="{E54D8F3E-2D3F-0B46-BA2B-E232B0292D9D}" srcOrd="0" destOrd="0" presId="urn:microsoft.com/office/officeart/2005/8/layout/lProcess3"/>
    <dgm:cxn modelId="{12ECCD83-A669-3A4C-A582-965C1F683DDE}" srcId="{4496A2D9-69B6-7A4C-9ED2-48A7E73CE46E}" destId="{C7FCD3D9-9B60-024A-8E19-85F128F5D190}" srcOrd="0" destOrd="0" parTransId="{D283793F-6801-5A40-A03C-EEC51AC02007}" sibTransId="{E66F1749-8FAC-2C46-B867-588D8387C919}"/>
    <dgm:cxn modelId="{ADB0169F-EFB4-164E-B2D8-4B6D71E629B4}" type="presOf" srcId="{4496A2D9-69B6-7A4C-9ED2-48A7E73CE46E}" destId="{B92D7816-BEC1-3445-BB88-C592A445FFA6}" srcOrd="0" destOrd="0" presId="urn:microsoft.com/office/officeart/2005/8/layout/lProcess3"/>
    <dgm:cxn modelId="{27A946A6-D783-1043-9E8F-24C865415924}" srcId="{4496A2D9-69B6-7A4C-9ED2-48A7E73CE46E}" destId="{DF25A9E2-46F3-944E-82B8-794D6BA837B8}" srcOrd="4" destOrd="0" parTransId="{D0321300-2D75-1D49-B3F1-6F9A014311A2}" sibTransId="{04FD8436-D773-B44D-92E8-FF0B4A72E6C1}"/>
    <dgm:cxn modelId="{681F12AF-84D6-6A49-B13D-8EDC2633FFEE}" type="presOf" srcId="{DF25A9E2-46F3-944E-82B8-794D6BA837B8}" destId="{1F15DB99-A42A-A94A-A55E-60AE2E681324}" srcOrd="0" destOrd="0" presId="urn:microsoft.com/office/officeart/2005/8/layout/lProcess3"/>
    <dgm:cxn modelId="{2C4302C6-A612-284D-9EB5-5867077F28DC}" type="presOf" srcId="{C7FCD3D9-9B60-024A-8E19-85F128F5D190}" destId="{803DBC4C-F8E9-DC46-A7A2-E99589E5DAB0}" srcOrd="0" destOrd="0" presId="urn:microsoft.com/office/officeart/2005/8/layout/lProcess3"/>
    <dgm:cxn modelId="{D943D3D3-523D-D746-A0CE-2BDFBC57C849}" type="presOf" srcId="{CB5C8A89-A62B-964C-BC8A-799168E9CCBD}" destId="{75C06E45-6E7B-1A44-8B94-E0DE914A8D16}" srcOrd="0" destOrd="0" presId="urn:microsoft.com/office/officeart/2005/8/layout/lProcess3"/>
    <dgm:cxn modelId="{9F41D9F4-D41B-5D47-AB8C-5A60F815292B}" type="presParOf" srcId="{B92D7816-BEC1-3445-BB88-C592A445FFA6}" destId="{2F099DAE-B1C4-F840-A75C-B00F2A859371}" srcOrd="0" destOrd="0" presId="urn:microsoft.com/office/officeart/2005/8/layout/lProcess3"/>
    <dgm:cxn modelId="{31BD1788-F5BC-6C40-99B0-8D88D440AA07}" type="presParOf" srcId="{2F099DAE-B1C4-F840-A75C-B00F2A859371}" destId="{803DBC4C-F8E9-DC46-A7A2-E99589E5DAB0}" srcOrd="0" destOrd="0" presId="urn:microsoft.com/office/officeart/2005/8/layout/lProcess3"/>
    <dgm:cxn modelId="{08C19C4A-9130-1B47-B157-658AC24CFD59}" type="presParOf" srcId="{B92D7816-BEC1-3445-BB88-C592A445FFA6}" destId="{14186EDD-157F-7845-B38D-E2F3B3FF6E67}" srcOrd="1" destOrd="0" presId="urn:microsoft.com/office/officeart/2005/8/layout/lProcess3"/>
    <dgm:cxn modelId="{66E643FA-1413-8B49-A398-F910193EDCD3}" type="presParOf" srcId="{B92D7816-BEC1-3445-BB88-C592A445FFA6}" destId="{C404DF2D-5A1A-D547-89A9-7A677E48A90C}" srcOrd="2" destOrd="0" presId="urn:microsoft.com/office/officeart/2005/8/layout/lProcess3"/>
    <dgm:cxn modelId="{D7D097BE-EFFA-A046-B5A4-17BFB74F1E48}" type="presParOf" srcId="{C404DF2D-5A1A-D547-89A9-7A677E48A90C}" destId="{75C06E45-6E7B-1A44-8B94-E0DE914A8D16}" srcOrd="0" destOrd="0" presId="urn:microsoft.com/office/officeart/2005/8/layout/lProcess3"/>
    <dgm:cxn modelId="{E72FF997-711C-FA40-B4F5-C66844BE44A5}" type="presParOf" srcId="{B92D7816-BEC1-3445-BB88-C592A445FFA6}" destId="{1BD0BB68-D899-0442-B227-415A8F97E2DD}" srcOrd="3" destOrd="0" presId="urn:microsoft.com/office/officeart/2005/8/layout/lProcess3"/>
    <dgm:cxn modelId="{0A79CC5E-40E1-1A45-B2DD-C1EC403D2C7D}" type="presParOf" srcId="{B92D7816-BEC1-3445-BB88-C592A445FFA6}" destId="{21735CB1-7CC3-9943-877E-98BE2ED7B4F2}" srcOrd="4" destOrd="0" presId="urn:microsoft.com/office/officeart/2005/8/layout/lProcess3"/>
    <dgm:cxn modelId="{993FFF6A-ECF5-FF41-94E2-955E0FB3F954}" type="presParOf" srcId="{21735CB1-7CC3-9943-877E-98BE2ED7B4F2}" destId="{E54D8F3E-2D3F-0B46-BA2B-E232B0292D9D}" srcOrd="0" destOrd="0" presId="urn:microsoft.com/office/officeart/2005/8/layout/lProcess3"/>
    <dgm:cxn modelId="{7558AB69-FDCF-BF4F-87EC-7551B33CB7BD}" type="presParOf" srcId="{B92D7816-BEC1-3445-BB88-C592A445FFA6}" destId="{B43F3134-A2B0-7C43-9763-A41889167E36}" srcOrd="5" destOrd="0" presId="urn:microsoft.com/office/officeart/2005/8/layout/lProcess3"/>
    <dgm:cxn modelId="{6D09A711-4B9C-DD45-A094-4C5F679E26FB}" type="presParOf" srcId="{B92D7816-BEC1-3445-BB88-C592A445FFA6}" destId="{4B3C6037-0D88-7F4C-A79F-5F6301D1FC38}" srcOrd="6" destOrd="0" presId="urn:microsoft.com/office/officeart/2005/8/layout/lProcess3"/>
    <dgm:cxn modelId="{C81FD70F-0C3D-4C48-9909-0A18206AB782}" type="presParOf" srcId="{4B3C6037-0D88-7F4C-A79F-5F6301D1FC38}" destId="{7279158E-0C04-FD4C-A2FB-49616FA1AE8E}" srcOrd="0" destOrd="0" presId="urn:microsoft.com/office/officeart/2005/8/layout/lProcess3"/>
    <dgm:cxn modelId="{D7E25FDB-B712-8E42-A33D-AD74EA5D455F}" type="presParOf" srcId="{B92D7816-BEC1-3445-BB88-C592A445FFA6}" destId="{B0B154F8-DD62-234A-B063-B50B531F2615}" srcOrd="7" destOrd="0" presId="urn:microsoft.com/office/officeart/2005/8/layout/lProcess3"/>
    <dgm:cxn modelId="{19433286-FD03-FD46-BF4D-F7DC4183ADF7}" type="presParOf" srcId="{B92D7816-BEC1-3445-BB88-C592A445FFA6}" destId="{AB48F58E-E9BE-BB4C-98D8-4F18F5B39775}" srcOrd="8" destOrd="0" presId="urn:microsoft.com/office/officeart/2005/8/layout/lProcess3"/>
    <dgm:cxn modelId="{FA31BC94-5B47-3341-BD21-3C6553D9B1C7}" type="presParOf" srcId="{AB48F58E-E9BE-BB4C-98D8-4F18F5B39775}" destId="{1F15DB99-A42A-A94A-A55E-60AE2E68132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B78721-FFB0-5941-8880-D8B38EA9B46E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E060BC2-2DC5-7841-A874-8F0B0FC99A8F}">
      <dgm:prSet/>
      <dgm:spPr/>
      <dgm:t>
        <a:bodyPr/>
        <a:lstStyle/>
        <a:p>
          <a:r>
            <a:rPr lang="en-US" dirty="0"/>
            <a:t>Sequential</a:t>
          </a:r>
          <a:r>
            <a:rPr lang="zh-CN" altLang="en-US" dirty="0"/>
            <a:t>（顺序模式）</a:t>
          </a:r>
          <a:endParaRPr lang="zh-CN" dirty="0"/>
        </a:p>
      </dgm:t>
    </dgm:pt>
    <dgm:pt modelId="{D390D095-81D9-5D4D-B089-031CF41418C9}" type="parTrans" cxnId="{CAA44DC1-F330-EE4F-8DDF-2D998ABFF13A}">
      <dgm:prSet/>
      <dgm:spPr/>
      <dgm:t>
        <a:bodyPr/>
        <a:lstStyle/>
        <a:p>
          <a:endParaRPr lang="zh-CN" altLang="en-US"/>
        </a:p>
      </dgm:t>
    </dgm:pt>
    <dgm:pt modelId="{24949219-F0EF-8340-9DF4-F1F6FC60A08C}" type="sibTrans" cxnId="{CAA44DC1-F330-EE4F-8DDF-2D998ABFF13A}">
      <dgm:prSet/>
      <dgm:spPr/>
      <dgm:t>
        <a:bodyPr/>
        <a:lstStyle/>
        <a:p>
          <a:endParaRPr lang="zh-CN" altLang="en-US"/>
        </a:p>
      </dgm:t>
    </dgm:pt>
    <dgm:pt modelId="{55234ACA-3C15-CC41-80E2-F85F3B999C24}">
      <dgm:prSet/>
      <dgm:spPr/>
      <dgm:t>
        <a:bodyPr/>
        <a:lstStyle/>
        <a:p>
          <a:r>
            <a:rPr lang="en-US" dirty="0"/>
            <a:t>Functional</a:t>
          </a:r>
          <a:r>
            <a:rPr lang="zh-CN" altLang="en-US" dirty="0"/>
            <a:t>（多功能模式）</a:t>
          </a:r>
          <a:endParaRPr lang="zh-CN" dirty="0"/>
        </a:p>
      </dgm:t>
    </dgm:pt>
    <dgm:pt modelId="{A765BAAB-2A2E-E245-A9A0-701249E751A6}" type="parTrans" cxnId="{727B98C0-5CD6-684A-A436-B033169F9A8C}">
      <dgm:prSet/>
      <dgm:spPr/>
      <dgm:t>
        <a:bodyPr/>
        <a:lstStyle/>
        <a:p>
          <a:endParaRPr lang="zh-CN" altLang="en-US"/>
        </a:p>
      </dgm:t>
    </dgm:pt>
    <dgm:pt modelId="{4A8D176C-70A1-8840-8CD7-EE4D765B4098}" type="sibTrans" cxnId="{727B98C0-5CD6-684A-A436-B033169F9A8C}">
      <dgm:prSet/>
      <dgm:spPr/>
      <dgm:t>
        <a:bodyPr/>
        <a:lstStyle/>
        <a:p>
          <a:endParaRPr lang="zh-CN" altLang="en-US"/>
        </a:p>
      </dgm:t>
    </dgm:pt>
    <dgm:pt modelId="{563EF1FF-DDDF-2544-A645-30F0D81226C4}">
      <dgm:prSet/>
      <dgm:spPr/>
      <dgm:t>
        <a:bodyPr/>
        <a:lstStyle/>
        <a:p>
          <a:r>
            <a:rPr lang="en-US" dirty="0"/>
            <a:t>Subclassing</a:t>
          </a:r>
          <a:r>
            <a:rPr lang="zh-CN" altLang="en-US" dirty="0"/>
            <a:t>（子类模式）</a:t>
          </a:r>
          <a:endParaRPr lang="zh-CN" dirty="0"/>
        </a:p>
      </dgm:t>
    </dgm:pt>
    <dgm:pt modelId="{24587A69-DF69-C94F-A8F3-65AF0EAE5428}" type="parTrans" cxnId="{C25C3805-B750-B548-929B-88EC54B0F2FF}">
      <dgm:prSet/>
      <dgm:spPr/>
      <dgm:t>
        <a:bodyPr/>
        <a:lstStyle/>
        <a:p>
          <a:endParaRPr lang="zh-CN" altLang="en-US"/>
        </a:p>
      </dgm:t>
    </dgm:pt>
    <dgm:pt modelId="{EC8EDBC4-D094-0545-9023-2255690F1B03}" type="sibTrans" cxnId="{C25C3805-B750-B548-929B-88EC54B0F2FF}">
      <dgm:prSet/>
      <dgm:spPr/>
      <dgm:t>
        <a:bodyPr/>
        <a:lstStyle/>
        <a:p>
          <a:endParaRPr lang="zh-CN" altLang="en-US"/>
        </a:p>
      </dgm:t>
    </dgm:pt>
    <dgm:pt modelId="{EBFFA50C-E1B7-0F4C-AFA9-D38B2B04624A}" type="pres">
      <dgm:prSet presAssocID="{8DB78721-FFB0-5941-8880-D8B38EA9B46E}" presName="linearFlow" presStyleCnt="0">
        <dgm:presLayoutVars>
          <dgm:dir/>
          <dgm:resizeHandles val="exact"/>
        </dgm:presLayoutVars>
      </dgm:prSet>
      <dgm:spPr/>
    </dgm:pt>
    <dgm:pt modelId="{C4F7B100-CE0C-5E41-BE6A-8B13341CBA4D}" type="pres">
      <dgm:prSet presAssocID="{EE060BC2-2DC5-7841-A874-8F0B0FC99A8F}" presName="composite" presStyleCnt="0"/>
      <dgm:spPr/>
    </dgm:pt>
    <dgm:pt modelId="{85D367CE-2F64-CD45-A772-9FE4A6A7C279}" type="pres">
      <dgm:prSet presAssocID="{EE060BC2-2DC5-7841-A874-8F0B0FC99A8F}" presName="imgShp" presStyleLbl="fgImgPlace1" presStyleIdx="0" presStyleCnt="3"/>
      <dgm:spPr/>
    </dgm:pt>
    <dgm:pt modelId="{0CA36586-49A9-554B-82E0-EAB85BFE4E90}" type="pres">
      <dgm:prSet presAssocID="{EE060BC2-2DC5-7841-A874-8F0B0FC99A8F}" presName="txShp" presStyleLbl="node1" presStyleIdx="0" presStyleCnt="3">
        <dgm:presLayoutVars>
          <dgm:bulletEnabled val="1"/>
        </dgm:presLayoutVars>
      </dgm:prSet>
      <dgm:spPr/>
    </dgm:pt>
    <dgm:pt modelId="{A8B0443F-FD35-724B-9D98-BC56245483F2}" type="pres">
      <dgm:prSet presAssocID="{24949219-F0EF-8340-9DF4-F1F6FC60A08C}" presName="spacing" presStyleCnt="0"/>
      <dgm:spPr/>
    </dgm:pt>
    <dgm:pt modelId="{1B1DEE6E-D439-9845-BF80-17F5636A0CD2}" type="pres">
      <dgm:prSet presAssocID="{55234ACA-3C15-CC41-80E2-F85F3B999C24}" presName="composite" presStyleCnt="0"/>
      <dgm:spPr/>
    </dgm:pt>
    <dgm:pt modelId="{52FBC961-61B4-A046-9DB5-6E5C33025880}" type="pres">
      <dgm:prSet presAssocID="{55234ACA-3C15-CC41-80E2-F85F3B999C24}" presName="imgShp" presStyleLbl="fgImgPlace1" presStyleIdx="1" presStyleCnt="3"/>
      <dgm:spPr/>
    </dgm:pt>
    <dgm:pt modelId="{34C3A8E5-AB52-F945-9CC9-719F9AAC520F}" type="pres">
      <dgm:prSet presAssocID="{55234ACA-3C15-CC41-80E2-F85F3B999C24}" presName="txShp" presStyleLbl="node1" presStyleIdx="1" presStyleCnt="3">
        <dgm:presLayoutVars>
          <dgm:bulletEnabled val="1"/>
        </dgm:presLayoutVars>
      </dgm:prSet>
      <dgm:spPr/>
    </dgm:pt>
    <dgm:pt modelId="{1BBCD3BB-3350-6346-B6CA-75741AA37911}" type="pres">
      <dgm:prSet presAssocID="{4A8D176C-70A1-8840-8CD7-EE4D765B4098}" presName="spacing" presStyleCnt="0"/>
      <dgm:spPr/>
    </dgm:pt>
    <dgm:pt modelId="{220CF436-E3F9-A141-9389-BD181620C8BC}" type="pres">
      <dgm:prSet presAssocID="{563EF1FF-DDDF-2544-A645-30F0D81226C4}" presName="composite" presStyleCnt="0"/>
      <dgm:spPr/>
    </dgm:pt>
    <dgm:pt modelId="{5260740C-D1EA-AB4D-A51C-A9C3760E7254}" type="pres">
      <dgm:prSet presAssocID="{563EF1FF-DDDF-2544-A645-30F0D81226C4}" presName="imgShp" presStyleLbl="fgImgPlace1" presStyleIdx="2" presStyleCnt="3"/>
      <dgm:spPr/>
    </dgm:pt>
    <dgm:pt modelId="{A1E7557C-D948-394B-B5E4-6C7EA858C132}" type="pres">
      <dgm:prSet presAssocID="{563EF1FF-DDDF-2544-A645-30F0D81226C4}" presName="txShp" presStyleLbl="node1" presStyleIdx="2" presStyleCnt="3">
        <dgm:presLayoutVars>
          <dgm:bulletEnabled val="1"/>
        </dgm:presLayoutVars>
      </dgm:prSet>
      <dgm:spPr/>
    </dgm:pt>
  </dgm:ptLst>
  <dgm:cxnLst>
    <dgm:cxn modelId="{C25C3805-B750-B548-929B-88EC54B0F2FF}" srcId="{8DB78721-FFB0-5941-8880-D8B38EA9B46E}" destId="{563EF1FF-DDDF-2544-A645-30F0D81226C4}" srcOrd="2" destOrd="0" parTransId="{24587A69-DF69-C94F-A8F3-65AF0EAE5428}" sibTransId="{EC8EDBC4-D094-0545-9023-2255690F1B03}"/>
    <dgm:cxn modelId="{EE78B627-7827-1149-B98E-1202A81EB921}" type="presOf" srcId="{55234ACA-3C15-CC41-80E2-F85F3B999C24}" destId="{34C3A8E5-AB52-F945-9CC9-719F9AAC520F}" srcOrd="0" destOrd="0" presId="urn:microsoft.com/office/officeart/2005/8/layout/vList3"/>
    <dgm:cxn modelId="{68503C5B-FF85-C54F-96D8-CFD0E76490F8}" type="presOf" srcId="{563EF1FF-DDDF-2544-A645-30F0D81226C4}" destId="{A1E7557C-D948-394B-B5E4-6C7EA858C132}" srcOrd="0" destOrd="0" presId="urn:microsoft.com/office/officeart/2005/8/layout/vList3"/>
    <dgm:cxn modelId="{A9001E75-B9A1-AB40-9323-9328FF8F3119}" type="presOf" srcId="{8DB78721-FFB0-5941-8880-D8B38EA9B46E}" destId="{EBFFA50C-E1B7-0F4C-AFA9-D38B2B04624A}" srcOrd="0" destOrd="0" presId="urn:microsoft.com/office/officeart/2005/8/layout/vList3"/>
    <dgm:cxn modelId="{727B98C0-5CD6-684A-A436-B033169F9A8C}" srcId="{8DB78721-FFB0-5941-8880-D8B38EA9B46E}" destId="{55234ACA-3C15-CC41-80E2-F85F3B999C24}" srcOrd="1" destOrd="0" parTransId="{A765BAAB-2A2E-E245-A9A0-701249E751A6}" sibTransId="{4A8D176C-70A1-8840-8CD7-EE4D765B4098}"/>
    <dgm:cxn modelId="{CAA44DC1-F330-EE4F-8DDF-2D998ABFF13A}" srcId="{8DB78721-FFB0-5941-8880-D8B38EA9B46E}" destId="{EE060BC2-2DC5-7841-A874-8F0B0FC99A8F}" srcOrd="0" destOrd="0" parTransId="{D390D095-81D9-5D4D-B089-031CF41418C9}" sibTransId="{24949219-F0EF-8340-9DF4-F1F6FC60A08C}"/>
    <dgm:cxn modelId="{F9CBE7F9-C235-7B44-87E7-86E53B4E2079}" type="presOf" srcId="{EE060BC2-2DC5-7841-A874-8F0B0FC99A8F}" destId="{0CA36586-49A9-554B-82E0-EAB85BFE4E90}" srcOrd="0" destOrd="0" presId="urn:microsoft.com/office/officeart/2005/8/layout/vList3"/>
    <dgm:cxn modelId="{263FB444-5358-FB4E-BDFB-4E79003FF7FF}" type="presParOf" srcId="{EBFFA50C-E1B7-0F4C-AFA9-D38B2B04624A}" destId="{C4F7B100-CE0C-5E41-BE6A-8B13341CBA4D}" srcOrd="0" destOrd="0" presId="urn:microsoft.com/office/officeart/2005/8/layout/vList3"/>
    <dgm:cxn modelId="{DD7CED3B-2DE4-A248-812F-3BF3420FBF28}" type="presParOf" srcId="{C4F7B100-CE0C-5E41-BE6A-8B13341CBA4D}" destId="{85D367CE-2F64-CD45-A772-9FE4A6A7C279}" srcOrd="0" destOrd="0" presId="urn:microsoft.com/office/officeart/2005/8/layout/vList3"/>
    <dgm:cxn modelId="{F9587157-6A25-144B-BD6D-7D87264A7452}" type="presParOf" srcId="{C4F7B100-CE0C-5E41-BE6A-8B13341CBA4D}" destId="{0CA36586-49A9-554B-82E0-EAB85BFE4E90}" srcOrd="1" destOrd="0" presId="urn:microsoft.com/office/officeart/2005/8/layout/vList3"/>
    <dgm:cxn modelId="{CA96E90F-61F2-464F-8A3D-D602F3064764}" type="presParOf" srcId="{EBFFA50C-E1B7-0F4C-AFA9-D38B2B04624A}" destId="{A8B0443F-FD35-724B-9D98-BC56245483F2}" srcOrd="1" destOrd="0" presId="urn:microsoft.com/office/officeart/2005/8/layout/vList3"/>
    <dgm:cxn modelId="{B56D0423-0615-3642-9136-F5D86364F68B}" type="presParOf" srcId="{EBFFA50C-E1B7-0F4C-AFA9-D38B2B04624A}" destId="{1B1DEE6E-D439-9845-BF80-17F5636A0CD2}" srcOrd="2" destOrd="0" presId="urn:microsoft.com/office/officeart/2005/8/layout/vList3"/>
    <dgm:cxn modelId="{2E70EC97-5F9F-8F4B-A069-185B29129497}" type="presParOf" srcId="{1B1DEE6E-D439-9845-BF80-17F5636A0CD2}" destId="{52FBC961-61B4-A046-9DB5-6E5C33025880}" srcOrd="0" destOrd="0" presId="urn:microsoft.com/office/officeart/2005/8/layout/vList3"/>
    <dgm:cxn modelId="{3C496CFE-EEAF-B440-B63F-79715A6CE199}" type="presParOf" srcId="{1B1DEE6E-D439-9845-BF80-17F5636A0CD2}" destId="{34C3A8E5-AB52-F945-9CC9-719F9AAC520F}" srcOrd="1" destOrd="0" presId="urn:microsoft.com/office/officeart/2005/8/layout/vList3"/>
    <dgm:cxn modelId="{2F2B973E-1807-3E44-AD16-6D5ADB1808A3}" type="presParOf" srcId="{EBFFA50C-E1B7-0F4C-AFA9-D38B2B04624A}" destId="{1BBCD3BB-3350-6346-B6CA-75741AA37911}" srcOrd="3" destOrd="0" presId="urn:microsoft.com/office/officeart/2005/8/layout/vList3"/>
    <dgm:cxn modelId="{46F32297-9427-674B-A401-22DF22E414A7}" type="presParOf" srcId="{EBFFA50C-E1B7-0F4C-AFA9-D38B2B04624A}" destId="{220CF436-E3F9-A141-9389-BD181620C8BC}" srcOrd="4" destOrd="0" presId="urn:microsoft.com/office/officeart/2005/8/layout/vList3"/>
    <dgm:cxn modelId="{B9B1788E-DC86-9846-A3CF-648E5957238A}" type="presParOf" srcId="{220CF436-E3F9-A141-9389-BD181620C8BC}" destId="{5260740C-D1EA-AB4D-A51C-A9C3760E7254}" srcOrd="0" destOrd="0" presId="urn:microsoft.com/office/officeart/2005/8/layout/vList3"/>
    <dgm:cxn modelId="{19D218E0-8CBA-AC42-85AB-58B5D193063A}" type="presParOf" srcId="{220CF436-E3F9-A141-9389-BD181620C8BC}" destId="{A1E7557C-D948-394B-B5E4-6C7EA858C13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DBC4C-F8E9-DC46-A7A2-E99589E5DAB0}">
      <dsp:nvSpPr>
        <dsp:cNvPr id="0" name=""/>
        <dsp:cNvSpPr/>
      </dsp:nvSpPr>
      <dsp:spPr>
        <a:xfrm>
          <a:off x="2" y="1468"/>
          <a:ext cx="2916063" cy="57751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① 加载数据；</a:t>
          </a:r>
        </a:p>
      </dsp:txBody>
      <dsp:txXfrm>
        <a:off x="288761" y="1468"/>
        <a:ext cx="2338545" cy="577518"/>
      </dsp:txXfrm>
    </dsp:sp>
    <dsp:sp modelId="{75C06E45-6E7B-1A44-8B94-E0DE914A8D16}">
      <dsp:nvSpPr>
        <dsp:cNvPr id="0" name=""/>
        <dsp:cNvSpPr/>
      </dsp:nvSpPr>
      <dsp:spPr>
        <a:xfrm>
          <a:off x="2" y="659839"/>
          <a:ext cx="2916063" cy="57751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② 定义模型；</a:t>
          </a:r>
        </a:p>
      </dsp:txBody>
      <dsp:txXfrm>
        <a:off x="288761" y="659839"/>
        <a:ext cx="2338545" cy="577518"/>
      </dsp:txXfrm>
    </dsp:sp>
    <dsp:sp modelId="{E54D8F3E-2D3F-0B46-BA2B-E232B0292D9D}">
      <dsp:nvSpPr>
        <dsp:cNvPr id="0" name=""/>
        <dsp:cNvSpPr/>
      </dsp:nvSpPr>
      <dsp:spPr>
        <a:xfrm>
          <a:off x="2" y="1318210"/>
          <a:ext cx="2916063" cy="57751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③ 构建损失函数并选择合适的优化器；</a:t>
          </a:r>
        </a:p>
      </dsp:txBody>
      <dsp:txXfrm>
        <a:off x="288761" y="1318210"/>
        <a:ext cx="2338545" cy="577518"/>
      </dsp:txXfrm>
    </dsp:sp>
    <dsp:sp modelId="{7279158E-0C04-FD4C-A2FB-49616FA1AE8E}">
      <dsp:nvSpPr>
        <dsp:cNvPr id="0" name=""/>
        <dsp:cNvSpPr/>
      </dsp:nvSpPr>
      <dsp:spPr>
        <a:xfrm>
          <a:off x="2" y="1976581"/>
          <a:ext cx="2916063" cy="57751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④ 训练模型参数；</a:t>
          </a:r>
        </a:p>
      </dsp:txBody>
      <dsp:txXfrm>
        <a:off x="288761" y="1976581"/>
        <a:ext cx="2338545" cy="577518"/>
      </dsp:txXfrm>
    </dsp:sp>
    <dsp:sp modelId="{1F15DB99-A42A-A94A-A55E-60AE2E681324}">
      <dsp:nvSpPr>
        <dsp:cNvPr id="0" name=""/>
        <dsp:cNvSpPr/>
      </dsp:nvSpPr>
      <dsp:spPr>
        <a:xfrm>
          <a:off x="2" y="2634952"/>
          <a:ext cx="2844581" cy="577518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⑤ 评估模型性能。</a:t>
          </a:r>
        </a:p>
      </dsp:txBody>
      <dsp:txXfrm>
        <a:off x="288761" y="2634952"/>
        <a:ext cx="2267063" cy="577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36586-49A9-554B-82E0-EAB85BFE4E90}">
      <dsp:nvSpPr>
        <dsp:cNvPr id="0" name=""/>
        <dsp:cNvSpPr/>
      </dsp:nvSpPr>
      <dsp:spPr>
        <a:xfrm rot="10800000">
          <a:off x="1062103" y="147"/>
          <a:ext cx="3471685" cy="75062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04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Sequential</a:t>
          </a:r>
          <a:r>
            <a:rPr lang="zh-CN" altLang="en-US" sz="2000" kern="1200" dirty="0"/>
            <a:t>（顺序模式）</a:t>
          </a:r>
          <a:endParaRPr lang="zh-CN" sz="2000" kern="1200" dirty="0"/>
        </a:p>
      </dsp:txBody>
      <dsp:txXfrm rot="10800000">
        <a:off x="1249759" y="147"/>
        <a:ext cx="3284029" cy="750624"/>
      </dsp:txXfrm>
    </dsp:sp>
    <dsp:sp modelId="{85D367CE-2F64-CD45-A772-9FE4A6A7C279}">
      <dsp:nvSpPr>
        <dsp:cNvPr id="0" name=""/>
        <dsp:cNvSpPr/>
      </dsp:nvSpPr>
      <dsp:spPr>
        <a:xfrm>
          <a:off x="686791" y="147"/>
          <a:ext cx="750624" cy="750624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3A8E5-AB52-F945-9CC9-719F9AAC520F}">
      <dsp:nvSpPr>
        <dsp:cNvPr id="0" name=""/>
        <dsp:cNvSpPr/>
      </dsp:nvSpPr>
      <dsp:spPr>
        <a:xfrm rot="10800000">
          <a:off x="1062103" y="974837"/>
          <a:ext cx="3471685" cy="7506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04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Functional</a:t>
          </a:r>
          <a:r>
            <a:rPr lang="zh-CN" altLang="en-US" sz="2000" kern="1200" dirty="0"/>
            <a:t>（多功能模式）</a:t>
          </a:r>
          <a:endParaRPr lang="zh-CN" sz="2000" kern="1200" dirty="0"/>
        </a:p>
      </dsp:txBody>
      <dsp:txXfrm rot="10800000">
        <a:off x="1249759" y="974837"/>
        <a:ext cx="3284029" cy="750624"/>
      </dsp:txXfrm>
    </dsp:sp>
    <dsp:sp modelId="{52FBC961-61B4-A046-9DB5-6E5C33025880}">
      <dsp:nvSpPr>
        <dsp:cNvPr id="0" name=""/>
        <dsp:cNvSpPr/>
      </dsp:nvSpPr>
      <dsp:spPr>
        <a:xfrm>
          <a:off x="686791" y="974837"/>
          <a:ext cx="750624" cy="750624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7557C-D948-394B-B5E4-6C7EA858C132}">
      <dsp:nvSpPr>
        <dsp:cNvPr id="0" name=""/>
        <dsp:cNvSpPr/>
      </dsp:nvSpPr>
      <dsp:spPr>
        <a:xfrm rot="10800000">
          <a:off x="1062103" y="1949528"/>
          <a:ext cx="3471685" cy="75062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04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Subclassing</a:t>
          </a:r>
          <a:r>
            <a:rPr lang="zh-CN" altLang="en-US" sz="2000" kern="1200" dirty="0"/>
            <a:t>（子类模式）</a:t>
          </a:r>
          <a:endParaRPr lang="zh-CN" sz="2000" kern="1200" dirty="0"/>
        </a:p>
      </dsp:txBody>
      <dsp:txXfrm rot="10800000">
        <a:off x="1249759" y="1949528"/>
        <a:ext cx="3284029" cy="750624"/>
      </dsp:txXfrm>
    </dsp:sp>
    <dsp:sp modelId="{5260740C-D1EA-AB4D-A51C-A9C3760E7254}">
      <dsp:nvSpPr>
        <dsp:cNvPr id="0" name=""/>
        <dsp:cNvSpPr/>
      </dsp:nvSpPr>
      <dsp:spPr>
        <a:xfrm>
          <a:off x="686791" y="1949528"/>
          <a:ext cx="750624" cy="750624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68A4B-C138-457D-AB6E-F4C564F54BB2}" type="datetimeFigureOut">
              <a:rPr lang="zh-CN" altLang="en-US" smtClean="0"/>
              <a:pPr/>
              <a:t>2020/12/10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1AB8B-5D0A-4586-8F9D-B187E8B984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9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67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31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D03802C4-1DDC-4281-B8B8-D127A0729FB8}" type="slidenum">
              <a:rPr lang="en-US" altLang="zh-TW" smtClean="0"/>
              <a:pPr eaLnBrk="1" hangingPunct="1"/>
              <a:t>33</a:t>
            </a:fld>
            <a:endParaRPr lang="en-US" altLang="zh-TW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901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028700"/>
            <a:ext cx="8229600" cy="13716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06B9-7A04-4504-8D77-AF49FAA42CEF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2498774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446C-6FDA-42FF-A16A-89B12AF66E23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049-3F9B-4DAE-9A1D-C597D2AE82CE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73B81-B43D-4486-9129-C6EE7DF14EB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7086600" cy="13716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1880840"/>
            <a:ext cx="7086600" cy="1132284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F294-619D-49A5-8A1B-CAA14508B6B7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FA58-7EC6-4D25-8239-DCFF0CA608B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7" y="1151335"/>
            <a:ext cx="4041775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4040188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771650"/>
            <a:ext cx="4041775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894B-BF00-4FD6-A52B-D8164D60D030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B10C-4CF9-4E6D-85B4-69BC3ADF16A7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9ADD-8B60-417A-A27B-8AFA8B2D7FEA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2" y="1143000"/>
            <a:ext cx="3008313" cy="3451622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7B70-330D-4D37-BD06-634FEF84710D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5486400" cy="391716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373981"/>
            <a:ext cx="5486400" cy="29718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875091"/>
            <a:ext cx="5486400" cy="397764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DF2A-67C4-4026-92BA-E18AC209EB35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7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6D3CE07-DE2B-4A78-800E-26311F6D8302}" type="datetime1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812507"/>
            <a:ext cx="2895600" cy="27384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4812507"/>
            <a:ext cx="762000" cy="27384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4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448" y="771550"/>
            <a:ext cx="554922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第六章 </a:t>
            </a:r>
            <a:r>
              <a:rPr lang="en-US" altLang="zh-CN" sz="36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Keras</a:t>
            </a:r>
            <a:r>
              <a:rPr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模块的使用</a:t>
            </a:r>
            <a:endParaRPr lang="en-US" altLang="zh-CN" sz="3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189" y="2443533"/>
            <a:ext cx="5140356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Deep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Learning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&amp;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TensorFlow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静蕾简体" pitchFamily="2" charset="-122"/>
              <a:ea typeface="方正静蕾简体" pitchFamily="2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382" y="3381840"/>
            <a:ext cx="4890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张玉宏  博士</a:t>
            </a:r>
          </a:p>
          <a:p>
            <a:pPr algn="ctr"/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zhangyuhong001@gmail.com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07422" y="2443533"/>
            <a:ext cx="241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400" dirty="0">
              <a:solidFill>
                <a:srgbClr val="0070C0"/>
              </a:solidFill>
              <a:latin typeface="+mj-lt"/>
              <a:ea typeface="方正静蕾简体" pitchFamily="2" charset="-122"/>
            </a:endParaRPr>
          </a:p>
        </p:txBody>
      </p:sp>
      <p:pic>
        <p:nvPicPr>
          <p:cNvPr id="1026" name="Picture 2" descr="电子工业出版社-关于我社">
            <a:extLst>
              <a:ext uri="{FF2B5EF4-FFF2-40B4-BE49-F238E27FC236}">
                <a16:creationId xmlns:a16="http://schemas.microsoft.com/office/drawing/2014/main" id="{0B012EB3-F677-6944-BB7F-08DF3DDC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34" y="3994442"/>
            <a:ext cx="3660745" cy="10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6D9ADC-5C59-9D41-9D57-1D08DEBF09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51" y="861560"/>
            <a:ext cx="3052084" cy="2753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84526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1580" y="3228833"/>
            <a:ext cx="78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实战：基于梯度递减的手写数字识别</a:t>
            </a:r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MNIST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67757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BCDAA-DCB1-8E48-987F-C7B692F6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/>
              </a:rPr>
              <a:t>MNIST</a:t>
            </a:r>
            <a:r>
              <a:rPr lang="zh-CN" altLang="zh-CN" dirty="0">
                <a:effectLst/>
              </a:rPr>
              <a:t>数据集简介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21424D-6E69-5F46-8CD4-85D3A6184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8D4E6D-B8D3-CB46-9594-3A9CD7CC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675B4205-8765-2943-8749-14B80635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1325210"/>
            <a:ext cx="6192180" cy="347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ann LeCun - Wikipedia">
            <a:extLst>
              <a:ext uri="{FF2B5EF4-FFF2-40B4-BE49-F238E27FC236}">
                <a16:creationId xmlns:a16="http://schemas.microsoft.com/office/drawing/2014/main" id="{AD4269D2-C312-5448-94E3-64779CB8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50" y="1671650"/>
            <a:ext cx="2003349" cy="230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BD6A0A3-EC1C-E645-9C73-77380E05CEA8}"/>
              </a:ext>
            </a:extLst>
          </p:cNvPr>
          <p:cNvSpPr/>
          <p:nvPr/>
        </p:nvSpPr>
        <p:spPr>
          <a:xfrm>
            <a:off x="7059933" y="4101920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Yann Le Cun</a:t>
            </a:r>
          </a:p>
        </p:txBody>
      </p:sp>
    </p:spTree>
    <p:extLst>
      <p:ext uri="{BB962C8B-B14F-4D97-AF65-F5344CB8AC3E}">
        <p14:creationId xmlns:p14="http://schemas.microsoft.com/office/powerpoint/2010/main" val="2666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6E0D2A-F6FC-C144-957A-7A1647AB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7" name="图片 6" descr="说明: 图片包含 游戏机, 桌子&#10;&#10;描述已自动生成">
            <a:extLst>
              <a:ext uri="{FF2B5EF4-FFF2-40B4-BE49-F238E27FC236}">
                <a16:creationId xmlns:a16="http://schemas.microsoft.com/office/drawing/2014/main" id="{FE25C8F4-2CAC-BA4F-A15B-2BC26A61AC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681540"/>
            <a:ext cx="5940660" cy="22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9DC44B-7873-AB42-B036-D3FFAC0F676A}"/>
              </a:ext>
            </a:extLst>
          </p:cNvPr>
          <p:cNvSpPr/>
          <p:nvPr/>
        </p:nvSpPr>
        <p:spPr>
          <a:xfrm>
            <a:off x="2771800" y="3561860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手写数字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的灰度信息示意图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73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6DE59DB-FFDB-2849-B2B3-6D392241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范例</a:t>
            </a:r>
            <a:r>
              <a:rPr lang="en-US" altLang="zh-CN" dirty="0"/>
              <a:t>6-2</a:t>
            </a:r>
            <a:r>
              <a:rPr lang="zh-CN" altLang="en-US" dirty="0"/>
              <a:t>　读取</a:t>
            </a:r>
            <a:r>
              <a:rPr lang="en-US" altLang="zh-CN" dirty="0"/>
              <a:t>MNIST</a:t>
            </a:r>
            <a:r>
              <a:rPr lang="zh-CN" altLang="en-US" dirty="0"/>
              <a:t>数据（</a:t>
            </a:r>
            <a:r>
              <a:rPr lang="en-US" altLang="zh-CN" dirty="0" err="1"/>
              <a:t>read_mnist.py</a:t>
            </a:r>
            <a:r>
              <a:rPr lang="zh-CN" altLang="en-US" dirty="0"/>
              <a:t>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0807CE-3322-CB4A-8E51-82FBE06F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BCA479-BFBD-2442-BD2A-D91882D4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5" y="1401620"/>
            <a:ext cx="6713839" cy="28803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274E73-ABFB-EE4F-95F7-14B57588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37" y="1266605"/>
            <a:ext cx="2643063" cy="23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0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1FD4C-8F01-0040-949D-46F97ADD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手写识别任务的分类模型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7C6824-E151-2E46-8D75-CC2C0625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C90033-A7FD-0C4C-B3E3-6A736DED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A71581-66FC-3348-987E-1E208A89B1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49" y="1266605"/>
            <a:ext cx="6255695" cy="2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0051F5-42B6-0C4D-B02B-D9D1EFD6C4E0}"/>
              </a:ext>
            </a:extLst>
          </p:cNvPr>
          <p:cNvSpPr/>
          <p:nvPr/>
        </p:nvSpPr>
        <p:spPr>
          <a:xfrm>
            <a:off x="3266855" y="4170281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MNIST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中的数字分类模型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886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B1A9F8-7161-5D46-BD2B-1ACA8785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B755C3-F262-EC40-816B-D934EE44E86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186485"/>
            <a:ext cx="43307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E5E681-6990-084F-96E4-4F68E9D62EE8}"/>
              </a:ext>
            </a:extLst>
          </p:cNvPr>
          <p:cNvSpPr/>
          <p:nvPr/>
        </p:nvSpPr>
        <p:spPr>
          <a:xfrm>
            <a:off x="656565" y="4371950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将二维图像展平为一维结构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241E7A-69D4-9849-AF86-3D21D5494B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65" y="726545"/>
            <a:ext cx="3030990" cy="26102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84EA525-65DE-E34D-BD33-E1170340664D}"/>
              </a:ext>
            </a:extLst>
          </p:cNvPr>
          <p:cNvSpPr/>
          <p:nvPr/>
        </p:nvSpPr>
        <p:spPr>
          <a:xfrm>
            <a:off x="5247075" y="4101920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MNIST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训练数据的特征张量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28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547446E-1F63-9943-9C7A-38903D8F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7B6E8C-DB15-374E-ACA3-2F91129F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850" y="11765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48B4406-05AA-8B4A-81BD-3E48BA00FB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681994"/>
              </p:ext>
            </p:extLst>
          </p:nvPr>
        </p:nvGraphicFramePr>
        <p:xfrm>
          <a:off x="411733" y="2031685"/>
          <a:ext cx="2032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r:id="rId4" imgW="46812200" imgH="10820400" progId="Equation.DSMT4">
                  <p:embed/>
                </p:oleObj>
              </mc:Choice>
              <mc:Fallback>
                <p:oleObj r:id="rId4" imgW="46812200" imgH="108204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33" y="2031685"/>
                        <a:ext cx="20320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7ED6A3DD-C310-7F48-89BF-7662097D84F6}"/>
              </a:ext>
            </a:extLst>
          </p:cNvPr>
          <p:cNvSpPr/>
          <p:nvPr/>
        </p:nvSpPr>
        <p:spPr>
          <a:xfrm>
            <a:off x="4301970" y="4185393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en-US" altLang="zh-CN" kern="100" dirty="0" err="1">
                <a:latin typeface="Times New Roman" panose="02020603050405020304" pitchFamily="18" charset="0"/>
                <a:ea typeface="方正书宋简体"/>
              </a:rPr>
              <a:t>Softmax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函数输出层示意图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1FA4CF-AEAD-E44A-8587-E9DD0EE41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15" y="564639"/>
            <a:ext cx="5907352" cy="29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5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FD2EBF-CCDC-1B46-9683-5E6877B1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096E8E-E63C-4549-99D6-E4F5E7C79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906565"/>
            <a:ext cx="3915435" cy="198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25B933-EAFA-E642-9D6A-14F606A800C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50" y="1176594"/>
            <a:ext cx="3825425" cy="11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B703A1-DCF6-B946-8E83-3CAAE338C5D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65" y="3246824"/>
            <a:ext cx="4770530" cy="1305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14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42448C-664A-314A-97BF-5945576B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45C05F-6B7E-6F4D-81A6-185E69E1F8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33" y="730982"/>
            <a:ext cx="6075675" cy="23402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DA457C-916C-434F-8CC1-875FCF378772}"/>
              </a:ext>
            </a:extLst>
          </p:cNvPr>
          <p:cNvSpPr/>
          <p:nvPr/>
        </p:nvSpPr>
        <p:spPr>
          <a:xfrm>
            <a:off x="2141729" y="3831890"/>
            <a:ext cx="4570482" cy="310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650"/>
              </a:lnSpc>
              <a:spcBef>
                <a:spcPts val="800"/>
              </a:spcBef>
              <a:spcAft>
                <a:spcPts val="1000"/>
              </a:spcAft>
            </a:pP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  <a:cs typeface="Times New Roman" panose="02020603050405020304" pitchFamily="18" charset="0"/>
              </a:rPr>
              <a:t>数据的功能：将复杂、高维数据展平的隐喻</a:t>
            </a:r>
            <a:endParaRPr lang="zh-CN" altLang="zh-CN" kern="100" dirty="0">
              <a:solidFill>
                <a:srgbClr val="4774C5"/>
              </a:solidFill>
              <a:latin typeface="Times New Roman" panose="02020603050405020304" pitchFamily="18" charset="0"/>
              <a:ea typeface="方正楷体_GBK"/>
            </a:endParaRPr>
          </a:p>
        </p:txBody>
      </p:sp>
    </p:spTree>
    <p:extLst>
      <p:ext uri="{BB962C8B-B14F-4D97-AF65-F5344CB8AC3E}">
        <p14:creationId xmlns:p14="http://schemas.microsoft.com/office/powerpoint/2010/main" val="2553142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32A2CA-DEAA-994D-93BA-76F26229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4CAE32-18BE-B04A-A864-6611241322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66504"/>
            <a:ext cx="4050450" cy="40054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126B4E-E402-244D-8DE5-DAAFC77F117A}"/>
              </a:ext>
            </a:extLst>
          </p:cNvPr>
          <p:cNvSpPr/>
          <p:nvPr/>
        </p:nvSpPr>
        <p:spPr>
          <a:xfrm>
            <a:off x="2276745" y="4686985"/>
            <a:ext cx="4166525" cy="310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650"/>
              </a:lnSpc>
              <a:spcBef>
                <a:spcPts val="800"/>
              </a:spcBef>
              <a:spcAft>
                <a:spcPts val="1000"/>
              </a:spcAft>
            </a:pP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</a:rPr>
              <a:t> </a:t>
            </a: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  <a:cs typeface="Times New Roman" panose="02020603050405020304" pitchFamily="18" charset="0"/>
              </a:rPr>
              <a:t>网络层、损失函数和优化器之间的关系</a:t>
            </a:r>
            <a:endParaRPr lang="zh-CN" altLang="zh-CN" kern="100" dirty="0">
              <a:solidFill>
                <a:srgbClr val="4774C5"/>
              </a:solidFill>
              <a:latin typeface="Times New Roman" panose="02020603050405020304" pitchFamily="18" charset="0"/>
              <a:ea typeface="方正楷体_GBK"/>
            </a:endParaRPr>
          </a:p>
        </p:txBody>
      </p:sp>
    </p:spTree>
    <p:extLst>
      <p:ext uri="{BB962C8B-B14F-4D97-AF65-F5344CB8AC3E}">
        <p14:creationId xmlns:p14="http://schemas.microsoft.com/office/powerpoint/2010/main" val="168569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1580" y="3228833"/>
            <a:ext cx="78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+mj-ea"/>
                <a:ea typeface="+mj-ea"/>
              </a:rPr>
              <a:t>Keras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dirty="0" err="1">
                <a:solidFill>
                  <a:schemeClr val="bg1"/>
                </a:solidFill>
                <a:latin typeface="+mj-ea"/>
                <a:ea typeface="+mj-ea"/>
              </a:rPr>
              <a:t>tf.keras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模块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92663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6929666-B2D9-B140-B1EA-162C78DC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2800" dirty="0">
                <a:effectLst/>
              </a:rPr>
              <a:t>范例</a:t>
            </a:r>
            <a:r>
              <a:rPr lang="en-US" altLang="zh-CN" sz="2800" dirty="0">
                <a:effectLst/>
              </a:rPr>
              <a:t>6-3</a:t>
            </a:r>
            <a:r>
              <a:rPr lang="zh-CN" altLang="zh-CN" sz="2800" dirty="0">
                <a:effectLst/>
              </a:rPr>
              <a:t>　利用</a:t>
            </a:r>
            <a:r>
              <a:rPr lang="en-US" altLang="zh-CN" sz="2800" dirty="0" err="1">
                <a:effectLst/>
              </a:rPr>
              <a:t>tf.keras</a:t>
            </a:r>
            <a:r>
              <a:rPr lang="zh-CN" altLang="zh-CN" sz="2800" dirty="0">
                <a:effectLst/>
              </a:rPr>
              <a:t>搭建模型（</a:t>
            </a:r>
            <a:r>
              <a:rPr lang="en-US" altLang="zh-CN" sz="2800" dirty="0" err="1">
                <a:effectLst/>
              </a:rPr>
              <a:t>model.py</a:t>
            </a:r>
            <a:r>
              <a:rPr lang="zh-CN" altLang="zh-CN" sz="2800" dirty="0">
                <a:effectLst/>
              </a:rPr>
              <a:t>）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7F49B0-1DC2-174C-A96C-7130D3E3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BC997D-4CA2-9D44-9B09-2D13BBAAED7A}"/>
              </a:ext>
            </a:extLst>
          </p:cNvPr>
          <p:cNvSpPr txBox="1"/>
          <p:nvPr/>
        </p:nvSpPr>
        <p:spPr>
          <a:xfrm>
            <a:off x="296525" y="869104"/>
            <a:ext cx="62556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﻿import </a:t>
            </a:r>
            <a:r>
              <a:rPr kumimoji="1" lang="en-US" altLang="zh-CN" sz="1200" dirty="0" err="1"/>
              <a:t>numpy</a:t>
            </a:r>
            <a:r>
              <a:rPr kumimoji="1" lang="en-US" altLang="zh-CN" sz="1200" dirty="0"/>
              <a:t> as np</a:t>
            </a:r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import </a:t>
            </a:r>
            <a:r>
              <a:rPr kumimoji="1" lang="en-US" altLang="zh-CN" sz="1200" dirty="0" err="1"/>
              <a:t>tensorflow</a:t>
            </a:r>
            <a:r>
              <a:rPr kumimoji="1" lang="en-US" altLang="zh-CN" sz="1200" dirty="0"/>
              <a:t> as </a:t>
            </a:r>
            <a:r>
              <a:rPr kumimoji="1" lang="en-US" altLang="zh-CN" sz="1200" dirty="0" err="1"/>
              <a:t>tf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﻿from  </a:t>
            </a:r>
            <a:r>
              <a:rPr kumimoji="1" lang="en-US" altLang="zh-CN" sz="1200" dirty="0" err="1"/>
              <a:t>tensorflow.keras</a:t>
            </a:r>
            <a:r>
              <a:rPr kumimoji="1" lang="en-US" altLang="zh-CN" sz="1200" dirty="0"/>
              <a:t> import datasets, layers, Sequential</a:t>
            </a:r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# </a:t>
            </a:r>
            <a:r>
              <a:rPr kumimoji="1" lang="zh-CN" altLang="en-US" sz="1200" dirty="0"/>
              <a:t>导入数据</a:t>
            </a:r>
          </a:p>
          <a:p>
            <a:endParaRPr kumimoji="1" lang="zh-CN" altLang="en-US" sz="1200" dirty="0"/>
          </a:p>
          <a:p>
            <a:r>
              <a:rPr kumimoji="1" lang="en-US" altLang="zh-CN" sz="1200" dirty="0"/>
              <a:t>(</a:t>
            </a:r>
            <a:r>
              <a:rPr kumimoji="1" lang="en-US" altLang="zh-CN" sz="1200" dirty="0" err="1"/>
              <a:t>X_train,y_train</a:t>
            </a:r>
            <a:r>
              <a:rPr kumimoji="1" lang="en-US" altLang="zh-CN" sz="1200" dirty="0"/>
              <a:t>), (</a:t>
            </a:r>
            <a:r>
              <a:rPr kumimoji="1" lang="en-US" altLang="zh-CN" sz="1200" dirty="0" err="1"/>
              <a:t>X_test</a:t>
            </a:r>
            <a:r>
              <a:rPr kumimoji="1" lang="en-US" altLang="zh-CN" sz="1200" dirty="0"/>
              <a:t>, </a:t>
            </a:r>
            <a:r>
              <a:rPr kumimoji="1" lang="en-US" altLang="zh-CN" sz="1200" dirty="0" err="1"/>
              <a:t>y_test</a:t>
            </a:r>
            <a:r>
              <a:rPr kumimoji="1" lang="en-US" altLang="zh-CN" sz="1200" dirty="0"/>
              <a:t>) = </a:t>
            </a:r>
            <a:r>
              <a:rPr kumimoji="1" lang="en-US" altLang="zh-CN" sz="1200" dirty="0" err="1"/>
              <a:t>datasets.mnist.load_data</a:t>
            </a:r>
            <a:r>
              <a:rPr kumimoji="1" lang="en-US" altLang="zh-CN" sz="1200" dirty="0"/>
              <a:t>()</a:t>
            </a:r>
          </a:p>
          <a:p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en-US" altLang="zh-CN" sz="1200" dirty="0" err="1"/>
              <a:t>X_train</a:t>
            </a:r>
            <a:r>
              <a:rPr kumimoji="1" lang="en-US" altLang="zh-CN" sz="1200" dirty="0"/>
              <a:t> = </a:t>
            </a:r>
            <a:r>
              <a:rPr kumimoji="1" lang="en-US" altLang="zh-CN" sz="1200" dirty="0" err="1"/>
              <a:t>tf.convert_to_tensor</a:t>
            </a:r>
            <a:r>
              <a:rPr kumimoji="1" lang="en-US" altLang="zh-CN" sz="1200" dirty="0"/>
              <a:t>(</a:t>
            </a:r>
            <a:r>
              <a:rPr kumimoji="1" lang="en-US" altLang="zh-CN" sz="1200" dirty="0" err="1"/>
              <a:t>X_train</a:t>
            </a:r>
            <a:r>
              <a:rPr kumimoji="1" lang="en-US" altLang="zh-CN" sz="1200" dirty="0"/>
              <a:t>, </a:t>
            </a:r>
            <a:r>
              <a:rPr kumimoji="1" lang="en-US" altLang="zh-CN" sz="1200" dirty="0" err="1"/>
              <a:t>dtype</a:t>
            </a:r>
            <a:r>
              <a:rPr kumimoji="1" lang="en-US" altLang="zh-CN" sz="1200" dirty="0"/>
              <a:t>=tf.float32) / 255.</a:t>
            </a:r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dataset = </a:t>
            </a:r>
            <a:r>
              <a:rPr kumimoji="1" lang="en-US" altLang="zh-CN" sz="1200" dirty="0" err="1"/>
              <a:t>tf.data.Dataset.from_tensor_slices</a:t>
            </a:r>
            <a:r>
              <a:rPr kumimoji="1" lang="en-US" altLang="zh-CN" sz="1200" dirty="0"/>
              <a:t>((</a:t>
            </a:r>
            <a:r>
              <a:rPr kumimoji="1" lang="en-US" altLang="zh-CN" sz="1200" dirty="0" err="1"/>
              <a:t>X_train,y_train</a:t>
            </a:r>
            <a:r>
              <a:rPr kumimoji="1" lang="en-US" altLang="zh-CN" sz="1200" dirty="0"/>
              <a:t>))</a:t>
            </a:r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dataset = </a:t>
            </a:r>
            <a:r>
              <a:rPr kumimoji="1" lang="en-US" altLang="zh-CN" sz="1200" dirty="0" err="1"/>
              <a:t>dataset.batch</a:t>
            </a:r>
            <a:r>
              <a:rPr kumimoji="1" lang="en-US" altLang="zh-CN" sz="1200" dirty="0"/>
              <a:t>(32).repeat(10)</a:t>
            </a:r>
          </a:p>
          <a:p>
            <a:endParaRPr kumimoji="1" lang="en-US" altLang="zh-CN" sz="1200" dirty="0"/>
          </a:p>
          <a:p>
            <a:endParaRPr kumimoji="1" lang="en-US" altLang="zh-CN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ADF507-69BF-714A-BBAE-30E778BDD729}"/>
              </a:ext>
            </a:extLst>
          </p:cNvPr>
          <p:cNvSpPr txBox="1"/>
          <p:nvPr/>
        </p:nvSpPr>
        <p:spPr>
          <a:xfrm>
            <a:off x="4842037" y="1150832"/>
            <a:ext cx="41404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﻿</a:t>
            </a:r>
          </a:p>
          <a:p>
            <a:r>
              <a:rPr kumimoji="1" lang="en-US" altLang="zh-CN" sz="1200" dirty="0"/>
              <a:t># </a:t>
            </a:r>
            <a:r>
              <a:rPr kumimoji="1" lang="zh-CN" altLang="en-US" sz="1200" dirty="0"/>
              <a:t>获取图片的大小</a:t>
            </a:r>
          </a:p>
          <a:p>
            <a:endParaRPr kumimoji="1" lang="zh-CN" altLang="en-US" sz="1200" dirty="0"/>
          </a:p>
          <a:p>
            <a:r>
              <a:rPr kumimoji="1" lang="en-US" altLang="zh-CN" sz="1200" dirty="0" err="1"/>
              <a:t>in_shape</a:t>
            </a:r>
            <a:r>
              <a:rPr kumimoji="1" lang="en-US" altLang="zh-CN" sz="1200" dirty="0"/>
              <a:t> = </a:t>
            </a:r>
            <a:r>
              <a:rPr kumimoji="1" lang="en-US" altLang="zh-CN" sz="1200" dirty="0" err="1"/>
              <a:t>X_train.shape</a:t>
            </a:r>
            <a:r>
              <a:rPr kumimoji="1" lang="en-US" altLang="zh-CN" sz="1200" dirty="0"/>
              <a:t>[1:]    # </a:t>
            </a:r>
            <a:r>
              <a:rPr kumimoji="1" lang="zh-CN" altLang="en-US" sz="1200" dirty="0"/>
              <a:t>形状为</a:t>
            </a:r>
            <a:r>
              <a:rPr kumimoji="1" lang="en-US" altLang="zh-CN" sz="1200" dirty="0"/>
              <a:t>(28, 28)</a:t>
            </a:r>
          </a:p>
          <a:p>
            <a:endParaRPr kumimoji="1" lang="en-US" altLang="zh-CN" sz="1200" dirty="0"/>
          </a:p>
          <a:p>
            <a:r>
              <a:rPr kumimoji="1" lang="en-US" altLang="zh-CN" sz="1200" dirty="0"/>
              <a:t># </a:t>
            </a:r>
            <a:r>
              <a:rPr kumimoji="1" lang="zh-CN" altLang="en-US" sz="1200" dirty="0"/>
              <a:t>获取数字图片的种类</a:t>
            </a:r>
          </a:p>
          <a:p>
            <a:endParaRPr kumimoji="1" lang="zh-CN" altLang="en-US" sz="1200" dirty="0"/>
          </a:p>
          <a:p>
            <a:r>
              <a:rPr kumimoji="1" lang="en-US" altLang="zh-CN" sz="1200" dirty="0" err="1"/>
              <a:t>n_classes</a:t>
            </a:r>
            <a:r>
              <a:rPr kumimoji="1" lang="en-US" altLang="zh-CN" sz="1200" dirty="0"/>
              <a:t> = </a:t>
            </a:r>
            <a:r>
              <a:rPr kumimoji="1" lang="en-US" altLang="zh-CN" sz="1200" dirty="0" err="1"/>
              <a:t>len</a:t>
            </a:r>
            <a:r>
              <a:rPr kumimoji="1" lang="en-US" altLang="zh-CN" sz="1200" dirty="0"/>
              <a:t>(</a:t>
            </a:r>
            <a:r>
              <a:rPr kumimoji="1" lang="en-US" altLang="zh-CN" sz="1200" dirty="0" err="1"/>
              <a:t>np.unique</a:t>
            </a:r>
            <a:r>
              <a:rPr kumimoji="1" lang="en-US" altLang="zh-CN" sz="1200" dirty="0"/>
              <a:t>(</a:t>
            </a:r>
            <a:r>
              <a:rPr kumimoji="1" lang="en-US" altLang="zh-CN" sz="1200" dirty="0" err="1"/>
              <a:t>y_train</a:t>
            </a:r>
            <a:r>
              <a:rPr kumimoji="1" lang="en-US" altLang="zh-CN" sz="1200" dirty="0"/>
              <a:t>)) #</a:t>
            </a:r>
            <a:r>
              <a:rPr kumimoji="1" lang="zh-CN" altLang="en-US" sz="1200" dirty="0"/>
              <a:t>类别数为</a:t>
            </a:r>
            <a:r>
              <a:rPr kumimoji="1" lang="en-US" altLang="zh-CN" sz="1200" dirty="0"/>
              <a:t>10</a:t>
            </a:r>
          </a:p>
          <a:p>
            <a:endParaRPr kumimoji="1" lang="en-US" altLang="zh-CN" sz="1200" dirty="0"/>
          </a:p>
          <a:p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en-US" altLang="zh-CN" sz="1200" dirty="0">
                <a:solidFill>
                  <a:schemeClr val="accent4"/>
                </a:solidFill>
              </a:rPr>
              <a:t>model = Sequential()  #</a:t>
            </a:r>
            <a:r>
              <a:rPr kumimoji="1" lang="zh-CN" altLang="en-US" sz="1200" dirty="0">
                <a:solidFill>
                  <a:schemeClr val="accent4"/>
                </a:solidFill>
              </a:rPr>
              <a:t>搭建空顺序模型</a:t>
            </a:r>
          </a:p>
          <a:p>
            <a:endParaRPr kumimoji="1" lang="zh-CN" altLang="en-US" sz="1200" dirty="0">
              <a:solidFill>
                <a:schemeClr val="accent4"/>
              </a:solidFill>
            </a:endParaRPr>
          </a:p>
          <a:p>
            <a:r>
              <a:rPr kumimoji="1" lang="en-US" altLang="zh-CN" sz="1200" dirty="0" err="1">
                <a:solidFill>
                  <a:schemeClr val="accent4"/>
                </a:solidFill>
              </a:rPr>
              <a:t>model.add</a:t>
            </a:r>
            <a:r>
              <a:rPr kumimoji="1" lang="en-US" altLang="zh-CN" sz="1200" dirty="0">
                <a:solidFill>
                  <a:schemeClr val="accent4"/>
                </a:solidFill>
              </a:rPr>
              <a:t>( </a:t>
            </a:r>
            <a:r>
              <a:rPr kumimoji="1" lang="en-US" altLang="zh-CN" sz="1200" dirty="0" err="1">
                <a:solidFill>
                  <a:schemeClr val="accent4"/>
                </a:solidFill>
              </a:rPr>
              <a:t>layers.Flatten</a:t>
            </a:r>
            <a:r>
              <a:rPr kumimoji="1" lang="en-US" altLang="zh-CN" sz="1200" dirty="0">
                <a:solidFill>
                  <a:schemeClr val="accent4"/>
                </a:solidFill>
              </a:rPr>
              <a:t>(</a:t>
            </a:r>
            <a:r>
              <a:rPr kumimoji="1" lang="en-US" altLang="zh-CN" sz="1200" dirty="0" err="1">
                <a:solidFill>
                  <a:schemeClr val="accent4"/>
                </a:solidFill>
              </a:rPr>
              <a:t>input_shape</a:t>
            </a:r>
            <a:r>
              <a:rPr kumimoji="1" lang="en-US" altLang="zh-CN" sz="1200" dirty="0">
                <a:solidFill>
                  <a:schemeClr val="accent4"/>
                </a:solidFill>
              </a:rPr>
              <a:t>=</a:t>
            </a:r>
            <a:r>
              <a:rPr kumimoji="1" lang="en-US" altLang="zh-CN" sz="1200" dirty="0" err="1">
                <a:solidFill>
                  <a:schemeClr val="accent4"/>
                </a:solidFill>
              </a:rPr>
              <a:t>in_shape</a:t>
            </a:r>
            <a:r>
              <a:rPr kumimoji="1" lang="en-US" altLang="zh-CN" sz="1200" dirty="0">
                <a:solidFill>
                  <a:schemeClr val="accent4"/>
                </a:solidFill>
              </a:rPr>
              <a:t>))</a:t>
            </a:r>
          </a:p>
          <a:p>
            <a:endParaRPr kumimoji="1" lang="en-US" altLang="zh-CN" sz="1200" dirty="0">
              <a:solidFill>
                <a:schemeClr val="accent4"/>
              </a:solidFill>
            </a:endParaRPr>
          </a:p>
          <a:p>
            <a:r>
              <a:rPr kumimoji="1" lang="en-US" altLang="zh-CN" sz="1200" dirty="0" err="1">
                <a:solidFill>
                  <a:schemeClr val="accent4"/>
                </a:solidFill>
              </a:rPr>
              <a:t>model.add</a:t>
            </a:r>
            <a:r>
              <a:rPr kumimoji="1" lang="en-US" altLang="zh-CN" sz="1200" dirty="0">
                <a:solidFill>
                  <a:schemeClr val="accent4"/>
                </a:solidFill>
              </a:rPr>
              <a:t>( </a:t>
            </a:r>
            <a:r>
              <a:rPr kumimoji="1" lang="en-US" altLang="zh-CN" sz="1200" dirty="0" err="1">
                <a:solidFill>
                  <a:schemeClr val="accent4"/>
                </a:solidFill>
              </a:rPr>
              <a:t>layers.Dense</a:t>
            </a:r>
            <a:r>
              <a:rPr kumimoji="1" lang="en-US" altLang="zh-CN" sz="1200" dirty="0">
                <a:solidFill>
                  <a:schemeClr val="accent4"/>
                </a:solidFill>
              </a:rPr>
              <a:t>(</a:t>
            </a:r>
            <a:r>
              <a:rPr kumimoji="1" lang="en-US" altLang="zh-CN" sz="1200" dirty="0" err="1">
                <a:solidFill>
                  <a:schemeClr val="accent4"/>
                </a:solidFill>
              </a:rPr>
              <a:t>n_classes</a:t>
            </a:r>
            <a:r>
              <a:rPr kumimoji="1" lang="en-US" altLang="zh-CN" sz="1200" dirty="0">
                <a:solidFill>
                  <a:schemeClr val="accent4"/>
                </a:solidFill>
              </a:rPr>
              <a:t>, activation='</a:t>
            </a:r>
            <a:r>
              <a:rPr kumimoji="1" lang="en-US" altLang="zh-CN" sz="1200" dirty="0" err="1">
                <a:solidFill>
                  <a:schemeClr val="accent4"/>
                </a:solidFill>
              </a:rPr>
              <a:t>softmax</a:t>
            </a:r>
            <a:r>
              <a:rPr kumimoji="1" lang="en-US" altLang="zh-CN" sz="1200" dirty="0">
                <a:solidFill>
                  <a:schemeClr val="accent4"/>
                </a:solidFill>
              </a:rPr>
              <a:t>'))</a:t>
            </a:r>
            <a:endParaRPr kumimoji="1" lang="zh-CN" altLang="en-US" sz="1200" dirty="0">
              <a:solidFill>
                <a:schemeClr val="accent4"/>
              </a:solidFill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1811DF36-80C6-8644-BB1C-24E565F55A86}"/>
              </a:ext>
            </a:extLst>
          </p:cNvPr>
          <p:cNvCxnSpPr/>
          <p:nvPr/>
        </p:nvCxnSpPr>
        <p:spPr>
          <a:xfrm>
            <a:off x="4707015" y="1221600"/>
            <a:ext cx="0" cy="3678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B6F7FF3F-11DC-F844-B89E-93BB6C6F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81" y="4353321"/>
            <a:ext cx="4724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0F8EC3-0C6F-4547-9F17-5C1DB047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17ED95-E141-804C-BE58-9E48380B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DAABC6-ACC0-4347-9D26-88330070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6" y="861560"/>
            <a:ext cx="7271475" cy="34203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CF88278-BF78-2740-9860-B6CBEECC756A}"/>
              </a:ext>
            </a:extLst>
          </p:cNvPr>
          <p:cNvSpPr/>
          <p:nvPr/>
        </p:nvSpPr>
        <p:spPr>
          <a:xfrm>
            <a:off x="472370" y="265386"/>
            <a:ext cx="7700029" cy="30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 fontAlgn="auto">
              <a:lnSpc>
                <a:spcPts val="1630"/>
              </a:lnSpc>
              <a:spcBef>
                <a:spcPts val="250"/>
              </a:spcBef>
              <a:spcAft>
                <a:spcPts val="600"/>
              </a:spcAft>
            </a:pPr>
            <a:r>
              <a:rPr lang="zh-CN" altLang="zh-CN" kern="100" dirty="0">
                <a:solidFill>
                  <a:schemeClr val="accent4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范例</a:t>
            </a:r>
            <a:r>
              <a:rPr lang="en-US" altLang="zh-CN" kern="100" dirty="0">
                <a:solidFill>
                  <a:schemeClr val="accent4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6-4</a:t>
            </a:r>
            <a:r>
              <a:rPr lang="zh-CN" altLang="zh-CN" kern="100" dirty="0">
                <a:solidFill>
                  <a:schemeClr val="accent4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　基于梯度递减的手写数字识别（</a:t>
            </a:r>
            <a:r>
              <a:rPr lang="en-US" altLang="zh-CN" kern="100" dirty="0" err="1">
                <a:solidFill>
                  <a:schemeClr val="accent4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mnist-sgd.py</a:t>
            </a:r>
            <a:r>
              <a:rPr lang="zh-CN" altLang="zh-CN" kern="100" dirty="0">
                <a:solidFill>
                  <a:schemeClr val="accent4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</a:t>
            </a:r>
            <a:endParaRPr lang="zh-CN" altLang="zh-CN" sz="1600" kern="100" dirty="0">
              <a:solidFill>
                <a:schemeClr val="accent4"/>
              </a:solidFill>
              <a:effectLst/>
              <a:latin typeface="方正兰亭黑_GBK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2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0F8EC3-0C6F-4547-9F17-5C1DB047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17ED95-E141-804C-BE58-9E48380B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ADC600-76D8-9C4A-ACE1-179F2A18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" y="141479"/>
            <a:ext cx="5978058" cy="467102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ECDBAE1-124D-814E-A441-B2A00CA44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995" y="1266605"/>
            <a:ext cx="2984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4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E378D30-1D11-5A44-A5E6-F815224E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sz="2700" dirty="0">
                <a:effectLst/>
              </a:rPr>
              <a:t>范例</a:t>
            </a:r>
            <a:r>
              <a:rPr lang="en-US" altLang="zh-CN" sz="2700" dirty="0">
                <a:effectLst/>
              </a:rPr>
              <a:t>6-5</a:t>
            </a:r>
            <a:r>
              <a:rPr lang="zh-CN" altLang="zh-CN" sz="2700" dirty="0">
                <a:effectLst/>
              </a:rPr>
              <a:t>　带有编译参数的模型（</a:t>
            </a:r>
            <a:r>
              <a:rPr lang="en-US" altLang="zh-CN" sz="2700" dirty="0">
                <a:effectLst/>
              </a:rPr>
              <a:t>model-</a:t>
            </a:r>
            <a:r>
              <a:rPr lang="en-US" altLang="zh-CN" sz="2700" dirty="0" err="1">
                <a:effectLst/>
              </a:rPr>
              <a:t>compile.py</a:t>
            </a:r>
            <a:r>
              <a:rPr lang="zh-CN" altLang="zh-CN" sz="2700" dirty="0">
                <a:effectLst/>
              </a:rPr>
              <a:t>）</a:t>
            </a:r>
            <a:br>
              <a:rPr lang="zh-CN" altLang="zh-CN" dirty="0">
                <a:effectLst/>
              </a:rPr>
            </a:b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22C970-374C-A244-AAD0-56F62E9D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A420B2-D52A-A94D-832C-864BA3BA0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795" y="643174"/>
            <a:ext cx="3355074" cy="43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27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EF82F-9E04-6E42-8328-BB2FA6C8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模型构建的三种方式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380D07-2F93-BD42-B435-B058FF67E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5EBDAA-D86A-2F4C-832F-BFE7783E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24</a:t>
            </a:fld>
            <a:endParaRPr lang="zh-CN" altLang="en-US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7953DD0-6A91-5347-929C-AFF107D09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976174"/>
              </p:ext>
            </p:extLst>
          </p:nvPr>
        </p:nvGraphicFramePr>
        <p:xfrm>
          <a:off x="-108520" y="1724785"/>
          <a:ext cx="5220580" cy="270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641C99E-550F-0447-AF21-1A991CFB1D19}"/>
              </a:ext>
            </a:extLst>
          </p:cNvPr>
          <p:cNvSpPr txBox="1"/>
          <p:nvPr/>
        </p:nvSpPr>
        <p:spPr>
          <a:xfrm>
            <a:off x="4797025" y="2751769"/>
            <a:ext cx="38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数据流并行（分支与合并）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82FF40-B033-BE43-AB83-7977A9E22E16}"/>
              </a:ext>
            </a:extLst>
          </p:cNvPr>
          <p:cNvSpPr txBox="1"/>
          <p:nvPr/>
        </p:nvSpPr>
        <p:spPr>
          <a:xfrm>
            <a:off x="4707015" y="1905547"/>
            <a:ext cx="38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数据流串行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C792FD-8DA9-9C48-BF1A-9B6E9EFB0A25}"/>
              </a:ext>
            </a:extLst>
          </p:cNvPr>
          <p:cNvSpPr txBox="1"/>
          <p:nvPr/>
        </p:nvSpPr>
        <p:spPr>
          <a:xfrm>
            <a:off x="4833337" y="3782138"/>
            <a:ext cx="38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改造父类，打造个性化数据流</a:t>
            </a:r>
          </a:p>
        </p:txBody>
      </p:sp>
    </p:spTree>
    <p:extLst>
      <p:ext uri="{BB962C8B-B14F-4D97-AF65-F5344CB8AC3E}">
        <p14:creationId xmlns:p14="http://schemas.microsoft.com/office/powerpoint/2010/main" val="2083258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1CB0E-F4B5-D846-B585-9B50CB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训练模型范例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5B1EC4-D10C-774F-9904-6D2CE238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55BDA2-ABB4-4049-A00C-128F532F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AD34CF-A18D-674B-83CE-0DFF42AF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221600"/>
            <a:ext cx="5003800" cy="2870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F0B3A5-E76D-4C40-876F-B13ED788E621}"/>
              </a:ext>
            </a:extLst>
          </p:cNvPr>
          <p:cNvSpPr txBox="1"/>
          <p:nvPr/>
        </p:nvSpPr>
        <p:spPr>
          <a:xfrm>
            <a:off x="6867255" y="1447859"/>
            <a:ext cx="193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逐层训练添加</a:t>
            </a:r>
          </a:p>
        </p:txBody>
      </p:sp>
    </p:spTree>
    <p:extLst>
      <p:ext uri="{BB962C8B-B14F-4D97-AF65-F5344CB8AC3E}">
        <p14:creationId xmlns:p14="http://schemas.microsoft.com/office/powerpoint/2010/main" val="761446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CCE4D5-E0BF-7E47-BF00-B697C680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773244-7D89-244E-98F5-25F92F3D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89A4E6-785C-E040-AB1E-35E21C23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276495"/>
            <a:ext cx="8621152" cy="442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54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C9D2CA-AA9E-8C4C-9BE2-37628C60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9DF439-FA57-8A4A-ADD2-72111C9F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C39607-3F58-794F-BB7D-13CD6618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861560"/>
            <a:ext cx="8826371" cy="38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5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DDAF7-C708-0842-83FF-D98758DD3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模型训练的两种方式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1A8ACB-2ED9-0647-B791-9EC2CEB88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DAD33E-E2A8-124A-B4C1-66937199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61E3D5-02A7-3947-9FFC-DDF76A4B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5" y="1394439"/>
            <a:ext cx="3975100" cy="77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01827B-EE52-2944-B2E0-486BA3E2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06" y="2535146"/>
            <a:ext cx="4902200" cy="1968500"/>
          </a:xfrm>
          <a:prstGeom prst="rect">
            <a:avLst/>
          </a:prstGeom>
        </p:spPr>
      </p:pic>
      <p:sp>
        <p:nvSpPr>
          <p:cNvPr id="9" name="云形 8">
            <a:extLst>
              <a:ext uri="{FF2B5EF4-FFF2-40B4-BE49-F238E27FC236}">
                <a16:creationId xmlns:a16="http://schemas.microsoft.com/office/drawing/2014/main" id="{B78F0E1D-855B-1A45-B7FE-830A18E49AE4}"/>
              </a:ext>
            </a:extLst>
          </p:cNvPr>
          <p:cNvSpPr/>
          <p:nvPr/>
        </p:nvSpPr>
        <p:spPr>
          <a:xfrm>
            <a:off x="6507215" y="1063229"/>
            <a:ext cx="2295255" cy="115243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1.keras</a:t>
            </a:r>
            <a:r>
              <a:rPr kumimoji="1" lang="zh-CN" altLang="en-US" dirty="0"/>
              <a:t>内置训练循环，推荐！</a:t>
            </a:r>
          </a:p>
        </p:txBody>
      </p:sp>
      <p:sp>
        <p:nvSpPr>
          <p:cNvPr id="10" name="云形 9">
            <a:extLst>
              <a:ext uri="{FF2B5EF4-FFF2-40B4-BE49-F238E27FC236}">
                <a16:creationId xmlns:a16="http://schemas.microsoft.com/office/drawing/2014/main" id="{837A1AF1-1A23-CB4C-A394-12A31208ECBA}"/>
              </a:ext>
            </a:extLst>
          </p:cNvPr>
          <p:cNvSpPr/>
          <p:nvPr/>
        </p:nvSpPr>
        <p:spPr>
          <a:xfrm>
            <a:off x="6616569" y="2624571"/>
            <a:ext cx="2410925" cy="1504659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自定义训练循环，灵活性强，但难度高，第</a:t>
            </a:r>
            <a:r>
              <a:rPr kumimoji="1" lang="en-US" altLang="zh-CN" dirty="0"/>
              <a:t>5</a:t>
            </a:r>
            <a:r>
              <a:rPr kumimoji="1" lang="zh-CN" altLang="en-US" dirty="0"/>
              <a:t>章涉及。</a:t>
            </a:r>
          </a:p>
        </p:txBody>
      </p:sp>
    </p:spTree>
    <p:extLst>
      <p:ext uri="{BB962C8B-B14F-4D97-AF65-F5344CB8AC3E}">
        <p14:creationId xmlns:p14="http://schemas.microsoft.com/office/powerpoint/2010/main" val="30535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2389D-8AAC-1C46-B964-A838CE66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2000" dirty="0">
                <a:effectLst/>
              </a:rPr>
              <a:t>范例</a:t>
            </a:r>
            <a:r>
              <a:rPr lang="en-US" altLang="zh-CN" sz="2000" dirty="0">
                <a:effectLst/>
              </a:rPr>
              <a:t>6-6</a:t>
            </a:r>
            <a:r>
              <a:rPr lang="zh-CN" altLang="zh-CN" sz="2000" dirty="0">
                <a:effectLst/>
              </a:rPr>
              <a:t>　</a:t>
            </a:r>
            <a:r>
              <a:rPr lang="en-US" altLang="zh-CN" sz="2000" dirty="0">
                <a:effectLst/>
              </a:rPr>
              <a:t>MNIST</a:t>
            </a:r>
            <a:r>
              <a:rPr lang="zh-CN" altLang="zh-CN" sz="2000" dirty="0">
                <a:effectLst/>
              </a:rPr>
              <a:t>模型的训练和预测（</a:t>
            </a:r>
            <a:r>
              <a:rPr lang="en-US" altLang="zh-CN" sz="2000" dirty="0" err="1">
                <a:effectLst/>
              </a:rPr>
              <a:t>keras</a:t>
            </a:r>
            <a:r>
              <a:rPr lang="en-US" altLang="zh-CN" sz="2000" dirty="0">
                <a:effectLst/>
              </a:rPr>
              <a:t>-</a:t>
            </a:r>
            <a:r>
              <a:rPr lang="en-US" altLang="zh-CN" sz="2000" dirty="0" err="1">
                <a:effectLst/>
              </a:rPr>
              <a:t>mnist</a:t>
            </a:r>
            <a:r>
              <a:rPr lang="en-US" altLang="zh-CN" sz="2000" dirty="0">
                <a:effectLst/>
              </a:rPr>
              <a:t>-train-</a:t>
            </a:r>
            <a:r>
              <a:rPr lang="en-US" altLang="zh-CN" sz="2000" dirty="0" err="1">
                <a:effectLst/>
              </a:rPr>
              <a:t>predict.py</a:t>
            </a:r>
            <a:endParaRPr kumimoji="1" lang="zh-CN" altLang="en-US" sz="20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6FFE7A-B154-1642-B4FA-58790B83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778F8E-57C7-8D4C-B121-F140FC9E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DCE211-7A69-1742-A8BC-D5333E92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4" y="1363655"/>
            <a:ext cx="5029200" cy="3162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719241-E573-254A-9487-206B9974305B}"/>
              </a:ext>
            </a:extLst>
          </p:cNvPr>
          <p:cNvSpPr txBox="1"/>
          <p:nvPr/>
        </p:nvSpPr>
        <p:spPr>
          <a:xfrm>
            <a:off x="5742129" y="1082178"/>
            <a:ext cx="31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与范例</a:t>
            </a:r>
            <a:r>
              <a:rPr kumimoji="1" lang="en-US" altLang="zh-CN" dirty="0"/>
              <a:t>6-5</a:t>
            </a:r>
            <a:r>
              <a:rPr kumimoji="1" lang="zh-CN" altLang="en-US" dirty="0"/>
              <a:t>相同代码省略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5D251C-2394-E343-A6CA-ABBD21C0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180" y="1665315"/>
            <a:ext cx="1879600" cy="431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968775-C73E-0F4E-93DB-C7562A77A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999" y="2053788"/>
            <a:ext cx="3187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9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A30F4D-8266-9342-8910-BC684ABC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A904D-DEA8-FF4A-99FF-94898A5B3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9347"/>
            <a:ext cx="6311900" cy="1600200"/>
          </a:xfrm>
          <a:prstGeom prst="rect">
            <a:avLst/>
          </a:prstGeom>
        </p:spPr>
      </p:pic>
      <p:pic>
        <p:nvPicPr>
          <p:cNvPr id="1026" name="Picture 2" descr="Manning | Deep Learning with Python">
            <a:extLst>
              <a:ext uri="{FF2B5EF4-FFF2-40B4-BE49-F238E27FC236}">
                <a16:creationId xmlns:a16="http://schemas.microsoft.com/office/drawing/2014/main" id="{CB869121-DD69-5342-A21A-8A8D4B20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550"/>
            <a:ext cx="41021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nsorFlow+Kerasに入門(4. Keras2のConvolution2DとConv2Dの違い？) - FPGA開発日記">
            <a:extLst>
              <a:ext uri="{FF2B5EF4-FFF2-40B4-BE49-F238E27FC236}">
                <a16:creationId xmlns:a16="http://schemas.microsoft.com/office/drawing/2014/main" id="{0C9E5DA6-79CB-F741-BEFE-F6AFCF38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02" y="3439601"/>
            <a:ext cx="4451660" cy="171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BAF1C5-D622-8947-9747-615B92EBD887}"/>
              </a:ext>
            </a:extLst>
          </p:cNvPr>
          <p:cNvSpPr/>
          <p:nvPr/>
        </p:nvSpPr>
        <p:spPr>
          <a:xfrm>
            <a:off x="4301970" y="254935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TF2</a:t>
            </a:r>
            <a:r>
              <a:rPr lang="zh-CN" altLang="en-US" kern="100" dirty="0">
                <a:latin typeface="Times New Roman" panose="02020603050405020304" pitchFamily="18" charset="0"/>
                <a:ea typeface="方正书宋简体"/>
              </a:rPr>
              <a:t>：</a:t>
            </a:r>
            <a:endParaRPr lang="en-US" altLang="zh-CN" kern="100" dirty="0">
              <a:latin typeface="Times New Roman" panose="02020603050405020304" pitchFamily="18" charset="0"/>
              <a:ea typeface="方正书宋简体"/>
            </a:endParaRPr>
          </a:p>
          <a:p>
            <a:r>
              <a:rPr lang="en-US" altLang="zh-CN" kern="100" dirty="0" err="1">
                <a:latin typeface="Times New Roman" panose="02020603050405020304" pitchFamily="18" charset="0"/>
                <a:ea typeface="方正书宋简体"/>
              </a:rPr>
              <a:t>Keras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指代</a:t>
            </a:r>
            <a:r>
              <a:rPr lang="en-US" altLang="zh-CN" kern="100" dirty="0" err="1">
                <a:latin typeface="Times New Roman" panose="02020603050405020304" pitchFamily="18" charset="0"/>
                <a:ea typeface="方正书宋简体"/>
              </a:rPr>
              <a:t>tf.keras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模块，而不是原来的深度学习库</a:t>
            </a:r>
            <a:r>
              <a:rPr lang="en-US" altLang="zh-CN" kern="100" dirty="0" err="1">
                <a:latin typeface="Times New Roman" panose="02020603050405020304" pitchFamily="18" charset="0"/>
                <a:ea typeface="方正书宋简体"/>
              </a:rPr>
              <a:t>Keras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92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39C2C8-37BE-F547-A79C-C4647F1A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9F6424-BF66-594A-A4D3-C85A0B49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E83772-ADD0-C144-8E44-8B2742DD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2" y="887412"/>
            <a:ext cx="3467100" cy="29083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CB575A-8714-2E4F-B963-12667D969CC4}"/>
              </a:ext>
            </a:extLst>
          </p:cNvPr>
          <p:cNvSpPr/>
          <p:nvPr/>
        </p:nvSpPr>
        <p:spPr>
          <a:xfrm>
            <a:off x="274880" y="3786885"/>
            <a:ext cx="3600400" cy="794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﻿plt.imshow(x_train[100], cmap=plt.get_cmap('</a:t>
            </a:r>
            <a:r>
              <a:rPr lang="zh-CN" altLang="en-US" sz="1600" dirty="0">
                <a:solidFill>
                  <a:schemeClr val="accent4"/>
                </a:solidFill>
              </a:rPr>
              <a:t>seismic</a:t>
            </a:r>
            <a:r>
              <a:rPr lang="zh-CN" altLang="en-US" sz="1600" dirty="0"/>
              <a:t>'))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422EC-D146-AB44-B25D-65E43499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252" y="822350"/>
            <a:ext cx="3175000" cy="2857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EF6FA0-73B8-FB40-9EC4-F39526226FD8}"/>
              </a:ext>
            </a:extLst>
          </p:cNvPr>
          <p:cNvSpPr/>
          <p:nvPr/>
        </p:nvSpPr>
        <p:spPr>
          <a:xfrm>
            <a:off x="4256965" y="3685831"/>
            <a:ext cx="5265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﻿plt.imshow(x_train[100], cmap=plt.get_cmap('</a:t>
            </a:r>
            <a:r>
              <a:rPr lang="en-US" altLang="zh-CN" sz="1600" dirty="0"/>
              <a:t>﻿</a:t>
            </a:r>
            <a:r>
              <a:rPr lang="en-US" altLang="zh-CN" sz="1600" dirty="0">
                <a:solidFill>
                  <a:srgbClr val="C00000"/>
                </a:solidFill>
              </a:rPr>
              <a:t>gray</a:t>
            </a:r>
            <a:r>
              <a:rPr lang="zh-CN" altLang="en-US" sz="1600" dirty="0"/>
              <a:t>')) </a:t>
            </a:r>
          </a:p>
        </p:txBody>
      </p:sp>
    </p:spTree>
    <p:extLst>
      <p:ext uri="{BB962C8B-B14F-4D97-AF65-F5344CB8AC3E}">
        <p14:creationId xmlns:p14="http://schemas.microsoft.com/office/powerpoint/2010/main" val="822120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46FC8-927C-3441-B45A-396E9D05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4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CN" altLang="zh-CN" sz="3200" dirty="0">
                <a:effectLst/>
              </a:rPr>
              <a:t>训练模型的保存与读取</a:t>
            </a:r>
            <a:endParaRPr kumimoji="1" lang="zh-CN" altLang="en-US" sz="32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24F0C0-706C-9B45-87F5-4ACE3B0D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DA6E38-63FE-CB49-A99E-28615F11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5EA240-07B5-5A44-876C-3EFD721B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682" y="231490"/>
            <a:ext cx="4306797" cy="47266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601FBC-2CFD-5B4B-AE35-17C5664459A3}"/>
              </a:ext>
            </a:extLst>
          </p:cNvPr>
          <p:cNvSpPr/>
          <p:nvPr/>
        </p:nvSpPr>
        <p:spPr>
          <a:xfrm>
            <a:off x="618819" y="2953677"/>
            <a:ext cx="4572000" cy="88825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测试集的预测准确率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:92.6%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成功：将模型保存在本地！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26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C759F-ED05-DD4C-A5B8-91C49058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sz="2200" dirty="0">
                <a:effectLst/>
              </a:rPr>
              <a:t>范例</a:t>
            </a:r>
            <a:r>
              <a:rPr lang="en-US" altLang="zh-CN" sz="2200" dirty="0">
                <a:effectLst/>
              </a:rPr>
              <a:t>6-8</a:t>
            </a:r>
            <a:r>
              <a:rPr lang="zh-CN" altLang="zh-CN" sz="2200" dirty="0">
                <a:effectLst/>
              </a:rPr>
              <a:t>　通过反序列化重构训练好的网络（</a:t>
            </a:r>
            <a:r>
              <a:rPr lang="en-US" altLang="zh-CN" sz="2200" dirty="0">
                <a:effectLst/>
              </a:rPr>
              <a:t>load-</a:t>
            </a:r>
            <a:r>
              <a:rPr lang="en-US" altLang="zh-CN" sz="2200" dirty="0" err="1">
                <a:effectLst/>
              </a:rPr>
              <a:t>model.py</a:t>
            </a:r>
            <a:r>
              <a:rPr lang="zh-CN" altLang="zh-CN" sz="2200" dirty="0">
                <a:effectLst/>
              </a:rPr>
              <a:t>）</a:t>
            </a:r>
            <a:br>
              <a:rPr lang="zh-CN" altLang="zh-CN" dirty="0">
                <a:effectLst/>
              </a:rPr>
            </a:b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29A72C-3EBB-2948-BF38-BB021AADB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46BCA3-615C-FB4B-8707-6581DE4D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6ECA23-B0FE-1143-ACE6-6EF31F6AF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6555"/>
            <a:ext cx="3835400" cy="3721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35907E-F562-9E4C-8D3E-EF287B7B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33" y="2320449"/>
            <a:ext cx="3178552" cy="7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4767" y="934132"/>
            <a:ext cx="5202070" cy="1440178"/>
          </a:xfrm>
        </p:spPr>
        <p:txBody>
          <a:bodyPr>
            <a:norm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zh-CN" altLang="en-US" sz="5800" b="1" dirty="0">
                <a:solidFill>
                  <a:srgbClr val="00B0F0"/>
                </a:solidFill>
                <a:latin typeface="方正静蕾简体" pitchFamily="2" charset="-122"/>
                <a:ea typeface="方正静蕾简体" pitchFamily="2" charset="-122"/>
              </a:rPr>
              <a:t>谢谢你能来！</a:t>
            </a:r>
            <a:endParaRPr lang="en-US" altLang="zh-CN" sz="5800" b="1" dirty="0">
              <a:solidFill>
                <a:srgbClr val="00B0F0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1519" y="4111260"/>
            <a:ext cx="823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方正静蕾简体" pitchFamily="2" charset="-122"/>
                <a:ea typeface="方正静蕾简体" pitchFamily="2" charset="-122"/>
              </a:rPr>
              <a:t>知乎社区专栏：</a:t>
            </a:r>
            <a:r>
              <a:rPr kumimoji="1" lang="en-US" altLang="zh-CN" b="1" dirty="0">
                <a:solidFill>
                  <a:srgbClr val="FF0000"/>
                </a:solidFill>
              </a:rPr>
              <a:t>https://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zhuanlan.zhihu.com</a:t>
            </a:r>
            <a:r>
              <a:rPr kumimoji="1" lang="en-US" altLang="zh-CN" b="1" dirty="0">
                <a:solidFill>
                  <a:srgbClr val="FF0000"/>
                </a:solidFill>
              </a:rPr>
              <a:t>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zhangyuhong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48B951-CB53-9D46-BA8C-8A8B2C42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2099"/>
            <a:ext cx="3150350" cy="4099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19660E-EBE3-CB49-A701-6E012F23B7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91"/>
          <a:stretch/>
        </p:blipFill>
        <p:spPr>
          <a:xfrm>
            <a:off x="3626628" y="2769190"/>
            <a:ext cx="4900665" cy="13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3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F74FE-4E6E-1F4A-A96D-2140B8CD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数据的加载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11BD3A-9DB1-3C4E-A76E-A438A594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971C5B-62E0-C14E-AEC2-334BB45A292B}"/>
              </a:ext>
            </a:extLst>
          </p:cNvPr>
          <p:cNvSpPr/>
          <p:nvPr/>
        </p:nvSpPr>
        <p:spPr>
          <a:xfrm>
            <a:off x="971599" y="1198370"/>
            <a:ext cx="6795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构建任意一个机器学习模型，通常需要遵循以下5个步骤：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6602E3B5-2E4D-C242-8067-0FF1B7B317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261078"/>
              </p:ext>
            </p:extLst>
          </p:nvPr>
        </p:nvGraphicFramePr>
        <p:xfrm>
          <a:off x="2726795" y="1671650"/>
          <a:ext cx="2916069" cy="3213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386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5C66B-601B-6847-9AE3-53C7BDB8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数据的加载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2E8B87-E3FB-6C43-87CA-1C71B420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53093B-34DF-7E43-90A5-AB3F85E20770}"/>
              </a:ext>
            </a:extLst>
          </p:cNvPr>
          <p:cNvSpPr/>
          <p:nvPr/>
        </p:nvSpPr>
        <p:spPr>
          <a:xfrm>
            <a:off x="386535" y="1063229"/>
            <a:ext cx="8640960" cy="3259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 fontAlgn="auto">
              <a:lnSpc>
                <a:spcPct val="150000"/>
              </a:lnSpc>
              <a:spcAft>
                <a:spcPts val="6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MNIST/</a:t>
            </a:r>
            <a:r>
              <a:rPr lang="en-US" altLang="zh-CN" kern="100" dirty="0" err="1">
                <a:latin typeface="Times New Roman" panose="02020603050405020304" pitchFamily="18" charset="0"/>
                <a:ea typeface="方正书宋简体"/>
              </a:rPr>
              <a:t>Fashion_MNIST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：手写数字图片数据集，常用于图片分类任务（</a:t>
            </a:r>
            <a:r>
              <a:rPr lang="en-US" altLang="zh-CN" kern="100" dirty="0" err="1">
                <a:latin typeface="Times New Roman" panose="02020603050405020304" pitchFamily="18" charset="0"/>
                <a:ea typeface="方正书宋简体"/>
              </a:rPr>
              <a:t>mnist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 /</a:t>
            </a:r>
            <a:r>
              <a:rPr lang="en-US" altLang="zh-CN" kern="100" dirty="0" err="1">
                <a:latin typeface="Times New Roman" panose="02020603050405020304" pitchFamily="18" charset="0"/>
                <a:ea typeface="方正书宋简体"/>
              </a:rPr>
              <a:t>fashion_mnist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）。</a:t>
            </a:r>
            <a:endParaRPr lang="zh-CN" altLang="zh-CN" kern="100" dirty="0">
              <a:latin typeface="Times New Roman" panose="02020603050405020304" pitchFamily="18" charset="0"/>
              <a:ea typeface="方正书宋简体"/>
            </a:endParaRPr>
          </a:p>
          <a:p>
            <a:pPr indent="269875" algn="just" fontAlgn="auto">
              <a:lnSpc>
                <a:spcPct val="150000"/>
              </a:lnSpc>
              <a:spcAft>
                <a:spcPts val="6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Boston Housing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：波士顿房价趋势数据集，常用于回归模型训练与测试（</a:t>
            </a:r>
            <a:r>
              <a:rPr lang="en-US" altLang="zh-CN" kern="100" dirty="0" err="1">
                <a:latin typeface="Times New Roman" panose="02020603050405020304" pitchFamily="18" charset="0"/>
                <a:ea typeface="方正书宋简体"/>
              </a:rPr>
              <a:t>boston_housing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）。</a:t>
            </a:r>
            <a:endParaRPr lang="zh-CN" altLang="zh-CN" kern="100" dirty="0">
              <a:latin typeface="Times New Roman" panose="02020603050405020304" pitchFamily="18" charset="0"/>
              <a:ea typeface="方正书宋简体"/>
            </a:endParaRPr>
          </a:p>
          <a:p>
            <a:pPr indent="269875" algn="just" fontAlgn="auto">
              <a:lnSpc>
                <a:spcPct val="150000"/>
              </a:lnSpc>
              <a:spcAft>
                <a:spcPts val="6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3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CIFAR10/100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：真实图片数据集，常用于图片分类任务（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cifar10/ cifar100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）。</a:t>
            </a:r>
            <a:endParaRPr lang="zh-CN" altLang="zh-CN" kern="100" dirty="0">
              <a:latin typeface="Times New Roman" panose="02020603050405020304" pitchFamily="18" charset="0"/>
              <a:ea typeface="方正书宋简体"/>
            </a:endParaRPr>
          </a:p>
          <a:p>
            <a:pPr indent="269875" algn="just" fontAlgn="auto">
              <a:lnSpc>
                <a:spcPct val="150000"/>
              </a:lnSpc>
              <a:spcAft>
                <a:spcPts val="6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4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IMDB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：情感分类任务数据集，常用于文本分类任务（</a:t>
            </a:r>
            <a:r>
              <a:rPr lang="en-US" altLang="zh-CN" kern="100" dirty="0" err="1">
                <a:latin typeface="Times New Roman" panose="02020603050405020304" pitchFamily="18" charset="0"/>
                <a:ea typeface="方正书宋简体"/>
              </a:rPr>
              <a:t>imdb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）。</a:t>
            </a:r>
            <a:endParaRPr lang="zh-CN" altLang="zh-CN" kern="100" dirty="0">
              <a:latin typeface="Times New Roman" panose="02020603050405020304" pitchFamily="18" charset="0"/>
              <a:ea typeface="方正书宋简体"/>
            </a:endParaRPr>
          </a:p>
          <a:p>
            <a:pPr indent="269875" algn="just" fontAlgn="auto">
              <a:lnSpc>
                <a:spcPct val="150000"/>
              </a:lnSpc>
              <a:spcAft>
                <a:spcPts val="6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5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Reuters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：</a:t>
            </a:r>
            <a:r>
              <a:rPr lang="zh-CN" altLang="zh-CN" kern="100" spc="2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路通社文本数据集，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常</a:t>
            </a:r>
            <a:r>
              <a:rPr lang="zh-CN" altLang="zh-CN" kern="100" spc="2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用于文本分类研究的测试集合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（</a:t>
            </a:r>
            <a:r>
              <a:rPr lang="en-US" altLang="zh-CN" kern="100" dirty="0" err="1">
                <a:latin typeface="Times New Roman" panose="02020603050405020304" pitchFamily="18" charset="0"/>
                <a:ea typeface="方正书宋简体"/>
              </a:rPr>
              <a:t>reuters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）。</a:t>
            </a:r>
            <a:endParaRPr lang="zh-CN" altLang="zh-CN" kern="100" dirty="0">
              <a:effectLst/>
              <a:latin typeface="Times New Roman" panose="02020603050405020304" pitchFamily="18" charset="0"/>
              <a:ea typeface="方正书宋简体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A4063B-3290-434A-800F-843A41A0FCAF}"/>
              </a:ext>
            </a:extLst>
          </p:cNvPr>
          <p:cNvSpPr txBox="1"/>
          <p:nvPr/>
        </p:nvSpPr>
        <p:spPr>
          <a:xfrm>
            <a:off x="1241630" y="4506965"/>
            <a:ext cx="715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accent4"/>
                </a:solidFill>
              </a:rPr>
              <a:t>通过</a:t>
            </a:r>
            <a:r>
              <a:rPr lang="en-US" altLang="zh-CN" dirty="0" err="1">
                <a:solidFill>
                  <a:schemeClr val="accent4"/>
                </a:solidFill>
              </a:rPr>
              <a:t>datasets.xxx.load_data</a:t>
            </a:r>
            <a:r>
              <a:rPr lang="en-US" altLang="zh-CN" dirty="0">
                <a:solidFill>
                  <a:schemeClr val="accent4"/>
                </a:solidFill>
              </a:rPr>
              <a:t>()</a:t>
            </a:r>
            <a:r>
              <a:rPr lang="zh-CN" altLang="zh-CN" dirty="0">
                <a:solidFill>
                  <a:schemeClr val="accent4"/>
                </a:solidFill>
              </a:rPr>
              <a:t>即可实现经典数据集的自动加载</a:t>
            </a:r>
            <a:endParaRPr kumimoji="1" lang="zh-CN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07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6D054-F517-C444-AC8B-4F3BC172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Dataset</a:t>
            </a:r>
            <a:r>
              <a:rPr lang="zh-CN" altLang="zh-CN" dirty="0">
                <a:effectLst/>
              </a:rPr>
              <a:t>对象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2E2324-23A2-3F4E-98E0-5B6316937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9F93A9-120E-2C41-9E23-90CB87ABA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40CEBF-12C8-CD47-AC9E-14E6C2E464F7}"/>
              </a:ext>
            </a:extLst>
          </p:cNvPr>
          <p:cNvSpPr/>
          <p:nvPr/>
        </p:nvSpPr>
        <p:spPr>
          <a:xfrm>
            <a:off x="319027" y="1438932"/>
            <a:ext cx="8505945" cy="2997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Dataset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对象，通常遵循如下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3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个流程。</a:t>
            </a:r>
            <a:endParaRPr lang="zh-CN" altLang="zh-CN" sz="1600" kern="100" dirty="0">
              <a:latin typeface="Times New Roman" panose="02020603050405020304" pitchFamily="18" charset="0"/>
              <a:ea typeface="方正书宋简体"/>
            </a:endParaRPr>
          </a:p>
          <a:p>
            <a:pPr indent="269875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）数据导入。从源数据（可以是数组、张量、元组及文件等）中导入数据。</a:t>
            </a:r>
            <a:endParaRPr lang="zh-CN" altLang="zh-CN" sz="1600" kern="100" dirty="0">
              <a:latin typeface="Times New Roman" panose="02020603050405020304" pitchFamily="18" charset="0"/>
              <a:ea typeface="方正书宋简体"/>
            </a:endParaRPr>
          </a:p>
          <a:p>
            <a:pPr indent="269875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）数据加工。将这些数据转换为便于处理的数据（如切成不同的批处理块、做数值的归一化处理、将数据随机打散等）。</a:t>
            </a:r>
            <a:endParaRPr lang="zh-CN" altLang="zh-CN" sz="1600" kern="100" dirty="0">
              <a:latin typeface="Times New Roman" panose="02020603050405020304" pitchFamily="18" charset="0"/>
              <a:ea typeface="方正书宋简体"/>
            </a:endParaRPr>
          </a:p>
          <a:p>
            <a:pPr indent="269875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3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）迭代处理。逐份取出数据块交给深度学习算法加以处理（这里需要用到迭代器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Iterator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方正书宋简体"/>
            </a:endParaRPr>
          </a:p>
        </p:txBody>
      </p:sp>
    </p:spTree>
    <p:extLst>
      <p:ext uri="{BB962C8B-B14F-4D97-AF65-F5344CB8AC3E}">
        <p14:creationId xmlns:p14="http://schemas.microsoft.com/office/powerpoint/2010/main" val="85490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EAA50-330B-644E-9DD9-31042137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>
                <a:effectLst/>
              </a:rPr>
              <a:t>范例</a:t>
            </a:r>
            <a:r>
              <a:rPr lang="en-US" altLang="zh-CN" dirty="0">
                <a:effectLst/>
              </a:rPr>
              <a:t>6-1</a:t>
            </a:r>
            <a:r>
              <a:rPr lang="zh-CN" altLang="zh-CN" dirty="0">
                <a:effectLst/>
              </a:rPr>
              <a:t>　利用</a:t>
            </a:r>
            <a:r>
              <a:rPr lang="en-US" altLang="zh-CN" dirty="0">
                <a:effectLst/>
              </a:rPr>
              <a:t>Dataset</a:t>
            </a:r>
            <a:r>
              <a:rPr lang="zh-CN" altLang="zh-CN" dirty="0">
                <a:effectLst/>
              </a:rPr>
              <a:t>对象处理数据（</a:t>
            </a:r>
            <a:r>
              <a:rPr lang="en-US" altLang="zh-CN" dirty="0" err="1">
                <a:effectLst/>
              </a:rPr>
              <a:t>dataset.py</a:t>
            </a:r>
            <a:r>
              <a:rPr lang="zh-CN" altLang="zh-CN" dirty="0">
                <a:effectLst/>
              </a:rPr>
              <a:t>）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00900F-0A6F-A94C-BF99-F6F71EC0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37EA64-7C65-7243-B20C-B203448C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8C3099-5FD6-2A43-A4D5-CEC7A6EEFB7E}"/>
              </a:ext>
            </a:extLst>
          </p:cNvPr>
          <p:cNvSpPr txBox="1"/>
          <p:nvPr/>
        </p:nvSpPr>
        <p:spPr>
          <a:xfrm>
            <a:off x="566555" y="1761660"/>
            <a:ext cx="7875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01   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endParaRPr lang="zh-CN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02   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  <a:endParaRPr lang="zh-CN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03   dataset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tf.data.Dataset.from_tensor_slices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zh-CN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04   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([1.0, 2.0, 3.0, 4.0, 5.0]))</a:t>
            </a:r>
            <a:endParaRPr lang="zh-CN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05   for element in dataset: </a:t>
            </a:r>
            <a:endParaRPr lang="zh-CN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06       print(element)</a:t>
            </a:r>
            <a:endParaRPr lang="zh-CN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D1F218-6BC4-0C44-81B8-A6E82916814F}"/>
              </a:ext>
            </a:extLst>
          </p:cNvPr>
          <p:cNvSpPr txBox="1"/>
          <p:nvPr/>
        </p:nvSpPr>
        <p:spPr>
          <a:xfrm>
            <a:off x="4572000" y="3471850"/>
            <a:ext cx="3960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运行结果：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tf.Tensor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(1.0, shape=(),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=float64)</a:t>
            </a:r>
            <a:endParaRPr lang="zh-CN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tf.Tensor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(2.0, shape=(),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=float64)</a:t>
            </a:r>
            <a:endParaRPr lang="zh-CN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tf.Tensor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(3.0, shape=(),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=float64)</a:t>
            </a:r>
            <a:endParaRPr lang="zh-CN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tf.Tensor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(4.0, shape=(),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=float64)</a:t>
            </a:r>
            <a:endParaRPr lang="zh-CN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tf.Tensor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(5.0, shape=(),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=float64)</a:t>
            </a:r>
            <a:endParaRPr lang="zh-CN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kumimoji="1"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38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77B82-E0EB-C14D-842C-E955A636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Dataset</a:t>
            </a:r>
            <a:r>
              <a:rPr lang="zh-CN" altLang="zh-CN" dirty="0">
                <a:effectLst/>
              </a:rPr>
              <a:t>的变换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531249-B6C7-7244-A1F3-8C9A26BF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D034F-CE88-F245-97A8-B41C7ECF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6B38DE-F080-994F-B7BE-6BC16BE4F864}"/>
              </a:ext>
            </a:extLst>
          </p:cNvPr>
          <p:cNvSpPr/>
          <p:nvPr/>
        </p:nvSpPr>
        <p:spPr>
          <a:xfrm>
            <a:off x="-63515" y="1671650"/>
            <a:ext cx="9136015" cy="295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ts val="1400"/>
              </a:lnSpc>
              <a:spcAft>
                <a:spcPts val="0"/>
              </a:spcAft>
            </a:pPr>
            <a:r>
              <a:rPr lang="en-US" altLang="zh-CN" kern="100" spc="-3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train_db</a:t>
            </a:r>
            <a:r>
              <a:rPr lang="en-US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= </a:t>
            </a:r>
            <a:r>
              <a:rPr lang="en-US" altLang="zh-CN" kern="100" spc="-3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train_db.shuffle</a:t>
            </a:r>
            <a:r>
              <a:rPr lang="en-US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(1000) # </a:t>
            </a:r>
            <a:r>
              <a:rPr lang="zh-CN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随机打散样本，缓冲区大小为</a:t>
            </a:r>
            <a:r>
              <a:rPr lang="en-US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1000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AE6464-8940-5F47-AE49-0526F41FD3C4}"/>
              </a:ext>
            </a:extLst>
          </p:cNvPr>
          <p:cNvSpPr/>
          <p:nvPr/>
        </p:nvSpPr>
        <p:spPr>
          <a:xfrm>
            <a:off x="0" y="2360756"/>
            <a:ext cx="5974713" cy="29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9875" algn="just">
              <a:lnSpc>
                <a:spcPts val="1400"/>
              </a:lnSpc>
              <a:spcAft>
                <a:spcPts val="0"/>
              </a:spcAft>
            </a:pP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train_db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= </a:t>
            </a: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train_db.batch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(32)</a:t>
            </a:r>
            <a:r>
              <a:rPr lang="zh-CN" altLang="en-US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 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#</a:t>
            </a:r>
            <a:r>
              <a:rPr lang="zh-CN" altLang="en-US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设置批次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0CA208-6140-C249-8A7A-59B6C2EAAAA9}"/>
              </a:ext>
            </a:extLst>
          </p:cNvPr>
          <p:cNvSpPr/>
          <p:nvPr/>
        </p:nvSpPr>
        <p:spPr>
          <a:xfrm>
            <a:off x="225706" y="2976795"/>
            <a:ext cx="8910990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dataset = </a:t>
            </a:r>
            <a:r>
              <a:rPr lang="en-US" altLang="zh-CN" kern="100" spc="-3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tf.data.Dataset.from_tensor_slices</a:t>
            </a:r>
            <a:r>
              <a:rPr lang="en-US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(</a:t>
            </a:r>
            <a:r>
              <a:rPr lang="en-US" altLang="zh-CN" kern="100" spc="-3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np.array</a:t>
            </a:r>
            <a:r>
              <a:rPr lang="en-US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([1.0, 2.0, 3.0, 4.0, 5.0]))</a:t>
            </a:r>
            <a:r>
              <a:rPr lang="zh-CN" altLang="en-US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 </a:t>
            </a:r>
            <a:r>
              <a:rPr lang="en-US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#</a:t>
            </a:r>
            <a:r>
              <a:rPr lang="zh-CN" altLang="en-US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设置映射变换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dataset = </a:t>
            </a:r>
            <a:r>
              <a:rPr lang="en-US" altLang="zh-CN" kern="100" spc="-3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dataset.map</a:t>
            </a:r>
            <a:r>
              <a:rPr lang="en-US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(lambda x: x + 1)     # </a:t>
            </a:r>
            <a:r>
              <a:rPr lang="zh-CN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变换为：</a:t>
            </a:r>
            <a:r>
              <a:rPr lang="en-US" altLang="zh-CN" kern="100" spc="-3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2.0, 3.0, 4.0, 5.0, 6.0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42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949D0-0838-1E4D-AFEF-8A1FBB0B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设置循环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9B6D414-7015-C649-8014-8227811E9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0"/>
            <a:ext cx="8750315" cy="1911660"/>
          </a:xfrm>
        </p:spPr>
        <p:txBody>
          <a:bodyPr>
            <a:normAutofit/>
          </a:bodyPr>
          <a:lstStyle/>
          <a:p>
            <a:pPr marL="137160" indent="0" fontAlgn="auto">
              <a:buNone/>
            </a:pPr>
            <a:r>
              <a:rPr lang="zh-CN" altLang="zh-CN" sz="2000" dirty="0"/>
              <a:t>例如，固定训练</a:t>
            </a:r>
            <a:r>
              <a:rPr lang="en-US" altLang="zh-CN" sz="2000" dirty="0"/>
              <a:t>20</a:t>
            </a:r>
            <a:r>
              <a:rPr lang="zh-CN" altLang="zh-CN" sz="2000" dirty="0"/>
              <a:t>个</a:t>
            </a:r>
            <a:r>
              <a:rPr lang="en-US" altLang="zh-CN" sz="2000" dirty="0"/>
              <a:t>epoch</a:t>
            </a:r>
            <a:r>
              <a:rPr lang="zh-CN" altLang="zh-CN" sz="2000" dirty="0"/>
              <a:t>，实现如下。</a:t>
            </a: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epoch in range(20): 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训练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zh-C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数</a:t>
            </a: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train_db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# </a:t>
            </a:r>
            <a:r>
              <a:rPr lang="zh-C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迭代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train_db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zh-C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步</a:t>
            </a: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# </a:t>
            </a:r>
            <a:r>
              <a:rPr lang="zh-C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训练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  <a:endParaRPr lang="zh-C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1FA755-663E-3A4E-9F5F-373B49C31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DAB8AB-E7C2-DC49-9754-66032171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08B146-E3AD-2042-8C7E-5B16EF6E60F7}"/>
              </a:ext>
            </a:extLst>
          </p:cNvPr>
          <p:cNvSpPr/>
          <p:nvPr/>
        </p:nvSpPr>
        <p:spPr>
          <a:xfrm>
            <a:off x="206515" y="3336835"/>
            <a:ext cx="8937485" cy="1355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train_db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= </a:t>
            </a: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train_db.repeat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(20) </a:t>
            </a:r>
            <a:r>
              <a:rPr lang="zh-CN" altLang="en-US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 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#</a:t>
            </a:r>
            <a:r>
              <a:rPr lang="zh-CN" altLang="en-US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与上等价，少了一个循环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indent="254000" algn="just">
              <a:lnSpc>
                <a:spcPct val="150000"/>
              </a:lnSpc>
              <a:spcAft>
                <a:spcPts val="36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for </a:t>
            </a: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x,y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in </a:t>
            </a: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train_db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: 		# </a:t>
            </a:r>
            <a:r>
              <a:rPr lang="zh-CN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迭代</a:t>
            </a: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train_db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//</a:t>
            </a: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batch_size</a:t>
            </a:r>
            <a:r>
              <a:rPr lang="zh-CN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步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indent="254000" algn="just">
              <a:lnSpc>
                <a:spcPct val="150000"/>
              </a:lnSpc>
              <a:spcAft>
                <a:spcPts val="36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          # </a:t>
            </a:r>
            <a:r>
              <a:rPr lang="zh-CN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训练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方正书宋简体"/>
                <a:cs typeface="Times New Roman" panose="02020603050405020304" pitchFamily="18" charset="0"/>
              </a:rPr>
              <a:t>......</a:t>
            </a:r>
            <a:endParaRPr lang="zh-CN" altLang="zh-CN" kern="1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7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顶峰">
  <a:themeElements>
    <a:clrScheme name="顶峰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19646</TotalTime>
  <Words>1220</Words>
  <Application>Microsoft Macintosh PowerPoint</Application>
  <PresentationFormat>全屏显示(16:9)</PresentationFormat>
  <Paragraphs>156</Paragraphs>
  <Slides>33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方正静蕾简体</vt:lpstr>
      <vt:lpstr>方正兰亭黑_GBK</vt:lpstr>
      <vt:lpstr>黑体</vt:lpstr>
      <vt:lpstr>华文新魏</vt:lpstr>
      <vt:lpstr>微软雅黑</vt:lpstr>
      <vt:lpstr>Arial</vt:lpstr>
      <vt:lpstr>Book Antiqua</vt:lpstr>
      <vt:lpstr>Calibri</vt:lpstr>
      <vt:lpstr>Courier New</vt:lpstr>
      <vt:lpstr>Lucida Sans</vt:lpstr>
      <vt:lpstr>Times New Roman</vt:lpstr>
      <vt:lpstr>Wingdings</vt:lpstr>
      <vt:lpstr>Wingdings 2</vt:lpstr>
      <vt:lpstr>Wingdings 3</vt:lpstr>
      <vt:lpstr>顶峰</vt:lpstr>
      <vt:lpstr>Equation.DSMT4</vt:lpstr>
      <vt:lpstr>PowerPoint 演示文稿</vt:lpstr>
      <vt:lpstr>PowerPoint 演示文稿</vt:lpstr>
      <vt:lpstr>PowerPoint 演示文稿</vt:lpstr>
      <vt:lpstr>数据的加载</vt:lpstr>
      <vt:lpstr>数据的加载</vt:lpstr>
      <vt:lpstr>Dataset对象</vt:lpstr>
      <vt:lpstr>范例6-1　利用Dataset对象处理数据（dataset.py）</vt:lpstr>
      <vt:lpstr>Dataset的变换</vt:lpstr>
      <vt:lpstr>设置循环</vt:lpstr>
      <vt:lpstr>PowerPoint 演示文稿</vt:lpstr>
      <vt:lpstr>MNIST数据集简介</vt:lpstr>
      <vt:lpstr>PowerPoint 演示文稿</vt:lpstr>
      <vt:lpstr>范例6-2　读取MNIST数据（read_mnist.py）</vt:lpstr>
      <vt:lpstr>手写识别任务的分类模型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范例6-3　利用tf.keras搭建模型（model.py）</vt:lpstr>
      <vt:lpstr>PowerPoint 演示文稿</vt:lpstr>
      <vt:lpstr>PowerPoint 演示文稿</vt:lpstr>
      <vt:lpstr>范例6-5　带有编译参数的模型（model-compile.py） </vt:lpstr>
      <vt:lpstr>模型构建的三种方式</vt:lpstr>
      <vt:lpstr>训练模型范例</vt:lpstr>
      <vt:lpstr>PowerPoint 演示文稿</vt:lpstr>
      <vt:lpstr>PowerPoint 演示文稿</vt:lpstr>
      <vt:lpstr>模型训练的两种方式</vt:lpstr>
      <vt:lpstr>范例6-6　MNIST模型的训练和预测（keras-mnist-train-predict.py</vt:lpstr>
      <vt:lpstr>PowerPoint 演示文稿</vt:lpstr>
      <vt:lpstr>训练模型的保存与读取</vt:lpstr>
      <vt:lpstr>范例6-8　通过反序列化重构训练好的网络（load-model.py） </vt:lpstr>
      <vt:lpstr>PowerPoint 演示文稿</vt:lpstr>
    </vt:vector>
  </TitlesOfParts>
  <Company>Shisu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Shisu.CAuser</dc:creator>
  <cp:lastModifiedBy>Yuhong Zhang</cp:lastModifiedBy>
  <cp:revision>823</cp:revision>
  <cp:lastPrinted>2018-05-02T22:52:36Z</cp:lastPrinted>
  <dcterms:created xsi:type="dcterms:W3CDTF">2010-11-10T01:12:39Z</dcterms:created>
  <dcterms:modified xsi:type="dcterms:W3CDTF">2020-12-10T08:19:40Z</dcterms:modified>
</cp:coreProperties>
</file>